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60" r:id="rId3"/>
    <p:sldId id="261" r:id="rId4"/>
    <p:sldId id="262" r:id="rId5"/>
    <p:sldId id="263" r:id="rId6"/>
    <p:sldId id="264" r:id="rId7"/>
    <p:sldId id="270" r:id="rId8"/>
    <p:sldId id="268" r:id="rId9"/>
    <p:sldId id="267" r:id="rId10"/>
    <p:sldId id="276" r:id="rId11"/>
    <p:sldId id="277" r:id="rId12"/>
    <p:sldId id="269" r:id="rId13"/>
    <p:sldId id="278" r:id="rId14"/>
    <p:sldId id="265" r:id="rId15"/>
    <p:sldId id="266" r:id="rId16"/>
    <p:sldId id="324" r:id="rId17"/>
    <p:sldId id="280" r:id="rId18"/>
    <p:sldId id="281" r:id="rId19"/>
    <p:sldId id="298" r:id="rId20"/>
    <p:sldId id="299" r:id="rId21"/>
    <p:sldId id="284" r:id="rId22"/>
    <p:sldId id="282" r:id="rId23"/>
    <p:sldId id="286" r:id="rId24"/>
    <p:sldId id="323" r:id="rId25"/>
    <p:sldId id="320" r:id="rId26"/>
    <p:sldId id="321" r:id="rId27"/>
    <p:sldId id="296" r:id="rId28"/>
    <p:sldId id="297" r:id="rId29"/>
    <p:sldId id="318" r:id="rId30"/>
    <p:sldId id="314" r:id="rId31"/>
    <p:sldId id="315" r:id="rId32"/>
    <p:sldId id="313" r:id="rId33"/>
    <p:sldId id="312" r:id="rId34"/>
    <p:sldId id="316" r:id="rId35"/>
    <p:sldId id="322" r:id="rId36"/>
    <p:sldId id="288" r:id="rId37"/>
    <p:sldId id="319" r:id="rId38"/>
    <p:sldId id="317" r:id="rId39"/>
    <p:sldId id="291" r:id="rId40"/>
    <p:sldId id="295" r:id="rId41"/>
    <p:sldId id="300" r:id="rId42"/>
    <p:sldId id="303" r:id="rId43"/>
    <p:sldId id="304" r:id="rId44"/>
    <p:sldId id="257" r:id="rId45"/>
    <p:sldId id="30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7" userDrawn="1">
          <p15:clr>
            <a:srgbClr val="A4A3A4"/>
          </p15:clr>
        </p15:guide>
        <p15:guide id="2" pos="4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Partridge" initials="JP" lastIdx="1" clrIdx="0">
    <p:extLst>
      <p:ext uri="{19B8F6BF-5375-455C-9EA6-DF929625EA0E}">
        <p15:presenceInfo xmlns:p15="http://schemas.microsoft.com/office/powerpoint/2012/main" userId="Joe Partridg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E6A"/>
    <a:srgbClr val="631019"/>
    <a:srgbClr val="6E0124"/>
    <a:srgbClr val="EE0060"/>
    <a:srgbClr val="E85377"/>
    <a:srgbClr val="88928E"/>
    <a:srgbClr val="4FB6CD"/>
    <a:srgbClr val="51B7DA"/>
    <a:srgbClr val="5AB500"/>
    <a:srgbClr val="ABC0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8"/>
    <p:restoredTop sz="94604"/>
  </p:normalViewPr>
  <p:slideViewPr>
    <p:cSldViewPr snapToGrid="0" snapToObjects="1" showGuides="1">
      <p:cViewPr varScale="1">
        <p:scale>
          <a:sx n="85" d="100"/>
          <a:sy n="85" d="100"/>
        </p:scale>
        <p:origin x="594" y="96"/>
      </p:cViewPr>
      <p:guideLst>
        <p:guide orient="horz" pos="3067"/>
        <p:guide pos="4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518A1E-6ED5-0644-A474-C91B42D4ACDE}" type="datetimeFigureOut">
              <a:rPr lang="en-US" smtClean="0"/>
              <a:t>5/16/2018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ACBD9-0FCF-4548-A856-95CE010578E7}" type="slidenum">
              <a:rPr lang="en-US" smtClean="0"/>
              <a:t>‹#›</a:t>
            </a:fld>
            <a:endParaRPr lang="en-US"/>
          </a:p>
        </p:txBody>
      </p:sp>
    </p:spTree>
    <p:extLst>
      <p:ext uri="{BB962C8B-B14F-4D97-AF65-F5344CB8AC3E}">
        <p14:creationId xmlns:p14="http://schemas.microsoft.com/office/powerpoint/2010/main" val="2200852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ACBD9-0FCF-4548-A856-95CE010578E7}" type="slidenum">
              <a:rPr lang="en-US" smtClean="0"/>
              <a:t>11</a:t>
            </a:fld>
            <a:endParaRPr lang="en-US"/>
          </a:p>
        </p:txBody>
      </p:sp>
    </p:spTree>
    <p:extLst>
      <p:ext uri="{BB962C8B-B14F-4D97-AF65-F5344CB8AC3E}">
        <p14:creationId xmlns:p14="http://schemas.microsoft.com/office/powerpoint/2010/main" val="348418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07D9-07DC-D14C-9D1C-CC6C2D54D0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66962C-123A-BD4F-B298-D3258FFA3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394F8C-80BF-8948-A0AE-7CAD4910052B}"/>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5" name="Footer Placeholder 4">
            <a:extLst>
              <a:ext uri="{FF2B5EF4-FFF2-40B4-BE49-F238E27FC236}">
                <a16:creationId xmlns:a16="http://schemas.microsoft.com/office/drawing/2014/main" id="{F0D42022-2498-5E47-953B-FA30F94404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D4789-1745-E140-B4D0-E2BC45695FEA}"/>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2304467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A74E-9E37-3F47-89A4-208267CF41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349678-4E44-4C4D-9768-5795B47BDD1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1DD24C-7042-2A42-901F-66138A90467F}"/>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5" name="Footer Placeholder 4">
            <a:extLst>
              <a:ext uri="{FF2B5EF4-FFF2-40B4-BE49-F238E27FC236}">
                <a16:creationId xmlns:a16="http://schemas.microsoft.com/office/drawing/2014/main" id="{1BF3F9F1-D0A8-D547-B353-C884E04AE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3AC97-7C64-774C-9ABA-D6852441BD82}"/>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51408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348CB9-DC10-7A49-B857-A42C2D1140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E20BE-F73D-214E-ACC1-3984E941E2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57518-2D2F-EC45-A22F-3E8801CCCDB5}"/>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5" name="Footer Placeholder 4">
            <a:extLst>
              <a:ext uri="{FF2B5EF4-FFF2-40B4-BE49-F238E27FC236}">
                <a16:creationId xmlns:a16="http://schemas.microsoft.com/office/drawing/2014/main" id="{9857DAED-6325-B442-B7CB-B816D00CB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49618-92F6-5F4C-B2B4-4089357B5DFC}"/>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2583170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955D-84E3-2B4F-8FF6-71585BD3E7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F6A06-37EB-0543-9CB0-8992B5B61A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2E5E76-552B-964B-A3D5-CF02A174489D}"/>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5" name="Footer Placeholder 4">
            <a:extLst>
              <a:ext uri="{FF2B5EF4-FFF2-40B4-BE49-F238E27FC236}">
                <a16:creationId xmlns:a16="http://schemas.microsoft.com/office/drawing/2014/main" id="{9E89F907-0A3E-3843-A2B1-9518DE7DD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5A8132-8A92-0247-BBBE-E2A56205B575}"/>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36940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27F1-80D9-CB4A-A280-11D611B0CE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683089-F1F9-A345-A12F-808F79F27A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83E8BA-F5ED-204E-A717-D893E46B7F35}"/>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5" name="Footer Placeholder 4">
            <a:extLst>
              <a:ext uri="{FF2B5EF4-FFF2-40B4-BE49-F238E27FC236}">
                <a16:creationId xmlns:a16="http://schemas.microsoft.com/office/drawing/2014/main" id="{F0A9A126-BD0B-4941-8649-1D1B2D2BE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B2EA4-6EEA-0542-8DD6-D013026AB3D8}"/>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125803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DA2C-0910-7941-AB0F-B23CC3F579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64C67-30C7-F642-BAC7-6F981B35EC8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C6B124-7D3D-8746-97A4-A3026112340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98D1B1-51E6-F147-B25F-0537F8DAFC1C}"/>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6" name="Footer Placeholder 5">
            <a:extLst>
              <a:ext uri="{FF2B5EF4-FFF2-40B4-BE49-F238E27FC236}">
                <a16:creationId xmlns:a16="http://schemas.microsoft.com/office/drawing/2014/main" id="{412BFA23-B585-D147-9509-AE9821DAA4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F7FC7C-CFA6-2A41-92DB-94A49BBACA0A}"/>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1925776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818E-EE14-934D-BA3A-3CAC309FEE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EECDCC-A63B-8242-B949-400A07D60A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371B3D-036B-8C4D-977A-1332C5FF6A0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989938-5C04-FD4A-AB0F-651C3B6AC5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041722A-C793-7E4D-BFC1-D01688C268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811916-A4BF-844C-A4F1-9E6A592D8377}"/>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8" name="Footer Placeholder 7">
            <a:extLst>
              <a:ext uri="{FF2B5EF4-FFF2-40B4-BE49-F238E27FC236}">
                <a16:creationId xmlns:a16="http://schemas.microsoft.com/office/drawing/2014/main" id="{39328CCC-14C4-4142-B8CD-FCFEF46D96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8D2CF3-9139-6C41-920C-2885AEFF7EC7}"/>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3510790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0039C-CC08-E844-8A41-DA40CAADD1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5D3099-2C80-C244-B18D-C665BD3F1FCD}"/>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4" name="Footer Placeholder 3">
            <a:extLst>
              <a:ext uri="{FF2B5EF4-FFF2-40B4-BE49-F238E27FC236}">
                <a16:creationId xmlns:a16="http://schemas.microsoft.com/office/drawing/2014/main" id="{EADD84ED-6355-4240-851C-87E01F81F0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FAEE37-3A2E-FE46-8718-BD9143DB591E}"/>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1786615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74CF4A-CE28-0A49-9A36-6AD1ACDBE480}"/>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3" name="Footer Placeholder 2">
            <a:extLst>
              <a:ext uri="{FF2B5EF4-FFF2-40B4-BE49-F238E27FC236}">
                <a16:creationId xmlns:a16="http://schemas.microsoft.com/office/drawing/2014/main" id="{9499DB3B-BEFC-4449-910F-387A430459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4E3EC8-3F63-0344-9E56-F911CA3A0685}"/>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510188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07A7-C306-1140-AC38-4A3A812589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F3C2D6-7AD0-264B-B2EC-661686BB46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85717B-038F-9A4C-BFD3-317B63A5CF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71D2BB-6F34-6C42-B327-54928CAB43FA}"/>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6" name="Footer Placeholder 5">
            <a:extLst>
              <a:ext uri="{FF2B5EF4-FFF2-40B4-BE49-F238E27FC236}">
                <a16:creationId xmlns:a16="http://schemas.microsoft.com/office/drawing/2014/main" id="{9044039D-4C77-824B-B6BA-633DD472F7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03865-144B-3644-9E9F-F9D23D1D22A4}"/>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3670116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100A-9528-954E-8721-10C7E2ADA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28DAED-C63E-E747-80F6-7DF52BDD46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2078C4-D5FA-3D4E-BE1C-228F9D4A07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1E9178-B30E-864F-B0A9-37AEEEA3D103}"/>
              </a:ext>
            </a:extLst>
          </p:cNvPr>
          <p:cNvSpPr>
            <a:spLocks noGrp="1"/>
          </p:cNvSpPr>
          <p:nvPr>
            <p:ph type="dt" sz="half" idx="10"/>
          </p:nvPr>
        </p:nvSpPr>
        <p:spPr/>
        <p:txBody>
          <a:bodyPr/>
          <a:lstStyle/>
          <a:p>
            <a:fld id="{57CAD714-905F-354E-931A-40E3D446D65B}" type="datetimeFigureOut">
              <a:rPr lang="en-US" smtClean="0"/>
              <a:t>5/16/2018</a:t>
            </a:fld>
            <a:endParaRPr lang="en-US"/>
          </a:p>
        </p:txBody>
      </p:sp>
      <p:sp>
        <p:nvSpPr>
          <p:cNvPr id="6" name="Footer Placeholder 5">
            <a:extLst>
              <a:ext uri="{FF2B5EF4-FFF2-40B4-BE49-F238E27FC236}">
                <a16:creationId xmlns:a16="http://schemas.microsoft.com/office/drawing/2014/main" id="{E556927D-AF70-AD41-A6C9-0BD2E97EB4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65D2C-75A3-3C41-81FC-58E8EA77F065}"/>
              </a:ext>
            </a:extLst>
          </p:cNvPr>
          <p:cNvSpPr>
            <a:spLocks noGrp="1"/>
          </p:cNvSpPr>
          <p:nvPr>
            <p:ph type="sldNum" sz="quarter" idx="12"/>
          </p:nvPr>
        </p:nvSpPr>
        <p:spPr/>
        <p:txBody>
          <a:bodyPr/>
          <a:lstStyle/>
          <a:p>
            <a:fld id="{C777AA29-E962-8B47-86BB-356C0EC1F992}" type="slidenum">
              <a:rPr lang="en-US" smtClean="0"/>
              <a:t>‹#›</a:t>
            </a:fld>
            <a:endParaRPr lang="en-US"/>
          </a:p>
        </p:txBody>
      </p:sp>
    </p:spTree>
    <p:extLst>
      <p:ext uri="{BB962C8B-B14F-4D97-AF65-F5344CB8AC3E}">
        <p14:creationId xmlns:p14="http://schemas.microsoft.com/office/powerpoint/2010/main" val="3897742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FF5C1-2334-6B4B-8B85-3626880D20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BC4833-6749-FA40-8E50-D303A5F483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CC4228-9C22-E74F-A98E-3DE814E3DF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AD714-905F-354E-931A-40E3D446D65B}" type="datetimeFigureOut">
              <a:rPr lang="en-US" smtClean="0"/>
              <a:t>5/16/2018</a:t>
            </a:fld>
            <a:endParaRPr lang="en-US"/>
          </a:p>
        </p:txBody>
      </p:sp>
      <p:sp>
        <p:nvSpPr>
          <p:cNvPr id="5" name="Footer Placeholder 4">
            <a:extLst>
              <a:ext uri="{FF2B5EF4-FFF2-40B4-BE49-F238E27FC236}">
                <a16:creationId xmlns:a16="http://schemas.microsoft.com/office/drawing/2014/main" id="{A7C3D786-718A-B640-90EE-64409787EE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F56F3-7E3E-CD43-BAFF-8C1CCBE98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7AA29-E962-8B47-86BB-356C0EC1F992}" type="slidenum">
              <a:rPr lang="en-US" smtClean="0"/>
              <a:t>‹#›</a:t>
            </a:fld>
            <a:endParaRPr lang="en-US"/>
          </a:p>
        </p:txBody>
      </p:sp>
    </p:spTree>
    <p:extLst>
      <p:ext uri="{BB962C8B-B14F-4D97-AF65-F5344CB8AC3E}">
        <p14:creationId xmlns:p14="http://schemas.microsoft.com/office/powerpoint/2010/main" val="1360079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8.tiff"/><Relationship Id="rId4"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44.xml.rels><?xml version="1.0" encoding="UTF-8" standalone="yes"?>
<Relationships xmlns="http://schemas.openxmlformats.org/package/2006/relationships"><Relationship Id="rId2" Type="http://schemas.openxmlformats.org/officeDocument/2006/relationships/hyperlink" Target="http://www.aeropress.co.uk/"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7" y="0"/>
            <a:ext cx="1422048" cy="633706"/>
          </a:xfrm>
          <a:noFill/>
        </p:spPr>
        <p:txBody>
          <a:bodyPr wrap="square" rtlCol="0">
            <a:spAutoFit/>
          </a:bodyPr>
          <a:lstStyle/>
          <a:p>
            <a:r>
              <a:rPr lang="en-US" sz="2400" b="1" dirty="0">
                <a:solidFill>
                  <a:srgbClr val="ED0007"/>
                </a:solidFill>
                <a:latin typeface="Courier" pitchFamily="2" charset="0"/>
                <a:ea typeface="+mn-ea"/>
                <a:cs typeface="+mn-cs"/>
              </a:rPr>
              <a:t>Home</a:t>
            </a:r>
          </a:p>
        </p:txBody>
      </p:sp>
      <p:sp>
        <p:nvSpPr>
          <p:cNvPr id="6" name="TextBox 5">
            <a:extLst>
              <a:ext uri="{FF2B5EF4-FFF2-40B4-BE49-F238E27FC236}">
                <a16:creationId xmlns:a16="http://schemas.microsoft.com/office/drawing/2014/main" id="{EA0CC5AB-8FA8-934A-B83E-A8F496B86E5A}"/>
              </a:ext>
            </a:extLst>
          </p:cNvPr>
          <p:cNvSpPr txBox="1"/>
          <p:nvPr/>
        </p:nvSpPr>
        <p:spPr>
          <a:xfrm>
            <a:off x="118101" y="3059668"/>
            <a:ext cx="1616363" cy="646331"/>
          </a:xfrm>
          <a:prstGeom prst="rect">
            <a:avLst/>
          </a:prstGeom>
          <a:noFill/>
          <a:ln w="76200">
            <a:solidFill>
              <a:srgbClr val="BF1E6A"/>
            </a:solidFill>
          </a:ln>
        </p:spPr>
        <p:txBody>
          <a:bodyPr wrap="square" rtlCol="0">
            <a:spAutoFit/>
          </a:bodyPr>
          <a:lstStyle/>
          <a:p>
            <a:pPr algn="ctr"/>
            <a:r>
              <a:rPr lang="en-US" dirty="0">
                <a:latin typeface="Sinkin Sans 400" pitchFamily="2" charset="77"/>
              </a:rPr>
              <a:t>Home</a:t>
            </a:r>
          </a:p>
          <a:p>
            <a:pPr algn="ctr"/>
            <a:endParaRPr lang="en-US" b="1" dirty="0">
              <a:latin typeface="Volkswagen-DemiBold" pitchFamily="2" charset="77"/>
            </a:endParaRPr>
          </a:p>
        </p:txBody>
      </p:sp>
      <p:pic>
        <p:nvPicPr>
          <p:cNvPr id="10" name="Picture 9">
            <a:extLst>
              <a:ext uri="{FF2B5EF4-FFF2-40B4-BE49-F238E27FC236}">
                <a16:creationId xmlns:a16="http://schemas.microsoft.com/office/drawing/2014/main" id="{47C14862-BDD6-6449-8563-4C02316E7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088" y="687174"/>
            <a:ext cx="2237509" cy="2211692"/>
          </a:xfrm>
          <a:prstGeom prst="rect">
            <a:avLst/>
          </a:prstGeom>
          <a:solidFill>
            <a:schemeClr val="accent1"/>
          </a:solidFill>
        </p:spPr>
      </p:pic>
      <p:sp>
        <p:nvSpPr>
          <p:cNvPr id="12" name="TextBox 11">
            <a:extLst>
              <a:ext uri="{FF2B5EF4-FFF2-40B4-BE49-F238E27FC236}">
                <a16:creationId xmlns:a16="http://schemas.microsoft.com/office/drawing/2014/main" id="{746665F7-2F8A-B24D-9897-44D7E8711B6A}"/>
              </a:ext>
            </a:extLst>
          </p:cNvPr>
          <p:cNvSpPr txBox="1"/>
          <p:nvPr/>
        </p:nvSpPr>
        <p:spPr>
          <a:xfrm>
            <a:off x="2449854" y="1549170"/>
            <a:ext cx="7092730" cy="707886"/>
          </a:xfrm>
          <a:prstGeom prst="rect">
            <a:avLst/>
          </a:prstGeom>
          <a:noFill/>
        </p:spPr>
        <p:txBody>
          <a:bodyPr wrap="square" rtlCol="0">
            <a:spAutoFit/>
          </a:bodyPr>
          <a:lstStyle/>
          <a:p>
            <a:r>
              <a:rPr lang="en-US" sz="4000" dirty="0">
                <a:latin typeface="Sinkin Sans 400" pitchFamily="2" charset="77"/>
              </a:rPr>
              <a:t>The scoop with a twist</a:t>
            </a:r>
          </a:p>
        </p:txBody>
      </p:sp>
      <p:pic>
        <p:nvPicPr>
          <p:cNvPr id="3" name="Picture 2">
            <a:extLst>
              <a:ext uri="{FF2B5EF4-FFF2-40B4-BE49-F238E27FC236}">
                <a16:creationId xmlns:a16="http://schemas.microsoft.com/office/drawing/2014/main" id="{F14C166A-5F76-B845-8449-2202C72260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45292" y="92909"/>
            <a:ext cx="3579679" cy="3175744"/>
          </a:xfrm>
          <a:prstGeom prst="rect">
            <a:avLst/>
          </a:prstGeom>
        </p:spPr>
      </p:pic>
      <p:sp>
        <p:nvSpPr>
          <p:cNvPr id="23" name="TextBox 22">
            <a:extLst>
              <a:ext uri="{FF2B5EF4-FFF2-40B4-BE49-F238E27FC236}">
                <a16:creationId xmlns:a16="http://schemas.microsoft.com/office/drawing/2014/main" id="{AAA971BC-B4B4-2641-86D7-92C2E90E2ED7}"/>
              </a:ext>
            </a:extLst>
          </p:cNvPr>
          <p:cNvSpPr txBox="1"/>
          <p:nvPr/>
        </p:nvSpPr>
        <p:spPr>
          <a:xfrm>
            <a:off x="0" y="4350626"/>
            <a:ext cx="9337964" cy="707886"/>
          </a:xfrm>
          <a:prstGeom prst="rect">
            <a:avLst/>
          </a:prstGeom>
          <a:noFill/>
        </p:spPr>
        <p:txBody>
          <a:bodyPr wrap="square" rtlCol="0">
            <a:spAutoFit/>
          </a:bodyPr>
          <a:lstStyle>
            <a:defPPr>
              <a:defRPr lang="en-US"/>
            </a:defPPr>
            <a:lvl1pPr>
              <a:defRPr sz="4000" b="1">
                <a:latin typeface="Sinkin Sans 400" pitchFamily="2" charset="77"/>
              </a:defRPr>
            </a:lvl1pPr>
          </a:lstStyle>
          <a:p>
            <a:r>
              <a:rPr lang="en-US" b="0" dirty="0" err="1"/>
              <a:t>Scoof</a:t>
            </a:r>
            <a:r>
              <a:rPr lang="en-US" b="0" baseline="30000" dirty="0"/>
              <a:t>®</a:t>
            </a:r>
            <a:r>
              <a:rPr lang="en-US" b="0" dirty="0"/>
              <a:t> cleans </a:t>
            </a:r>
            <a:r>
              <a:rPr lang="en-US" b="0" dirty="0" err="1"/>
              <a:t>cafetieres</a:t>
            </a:r>
            <a:r>
              <a:rPr lang="en-US" b="0" dirty="0"/>
              <a:t> easily</a:t>
            </a:r>
          </a:p>
        </p:txBody>
      </p:sp>
      <p:pic>
        <p:nvPicPr>
          <p:cNvPr id="24" name="Picture 23">
            <a:extLst>
              <a:ext uri="{FF2B5EF4-FFF2-40B4-BE49-F238E27FC236}">
                <a16:creationId xmlns:a16="http://schemas.microsoft.com/office/drawing/2014/main" id="{E81D0AF6-AA73-6A4F-9C61-AF3A3EE48A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49794" y="61603"/>
            <a:ext cx="550531" cy="550531"/>
          </a:xfrm>
          <a:prstGeom prst="rect">
            <a:avLst/>
          </a:prstGeom>
        </p:spPr>
      </p:pic>
      <p:pic>
        <p:nvPicPr>
          <p:cNvPr id="27" name="Picture 26">
            <a:extLst>
              <a:ext uri="{FF2B5EF4-FFF2-40B4-BE49-F238E27FC236}">
                <a16:creationId xmlns:a16="http://schemas.microsoft.com/office/drawing/2014/main" id="{971B5DC7-F12D-3D42-AFC8-DBA557B760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9542" y="61603"/>
            <a:ext cx="549861" cy="549861"/>
          </a:xfrm>
          <a:prstGeom prst="rect">
            <a:avLst/>
          </a:prstGeom>
        </p:spPr>
      </p:pic>
      <p:pic>
        <p:nvPicPr>
          <p:cNvPr id="28" name="Picture 27">
            <a:extLst>
              <a:ext uri="{FF2B5EF4-FFF2-40B4-BE49-F238E27FC236}">
                <a16:creationId xmlns:a16="http://schemas.microsoft.com/office/drawing/2014/main" id="{7F99FACC-7042-B24B-8FF2-47096D51770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80708" y="51918"/>
            <a:ext cx="551703" cy="551703"/>
          </a:xfrm>
          <a:prstGeom prst="rect">
            <a:avLst/>
          </a:prstGeom>
        </p:spPr>
      </p:pic>
      <p:sp>
        <p:nvSpPr>
          <p:cNvPr id="29" name="Oval 28">
            <a:extLst>
              <a:ext uri="{FF2B5EF4-FFF2-40B4-BE49-F238E27FC236}">
                <a16:creationId xmlns:a16="http://schemas.microsoft.com/office/drawing/2014/main" id="{24774BD1-FC3E-EA48-AD58-2EA80F4DA3DD}"/>
              </a:ext>
            </a:extLst>
          </p:cNvPr>
          <p:cNvSpPr/>
          <p:nvPr/>
        </p:nvSpPr>
        <p:spPr>
          <a:xfrm>
            <a:off x="11567837" y="81940"/>
            <a:ext cx="553633" cy="5498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2852412-9694-7447-B674-9AFB66A8FB5A}"/>
              </a:ext>
            </a:extLst>
          </p:cNvPr>
          <p:cNvSpPr txBox="1"/>
          <p:nvPr/>
        </p:nvSpPr>
        <p:spPr>
          <a:xfrm>
            <a:off x="8762031" y="304848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FAQs</a:t>
            </a:r>
          </a:p>
          <a:p>
            <a:pPr algn="ctr"/>
            <a:endParaRPr lang="en-US" dirty="0">
              <a:latin typeface="Sinkin Sans 400" pitchFamily="2" charset="77"/>
            </a:endParaRPr>
          </a:p>
        </p:txBody>
      </p:sp>
      <p:sp>
        <p:nvSpPr>
          <p:cNvPr id="32" name="TextBox 31">
            <a:extLst>
              <a:ext uri="{FF2B5EF4-FFF2-40B4-BE49-F238E27FC236}">
                <a16:creationId xmlns:a16="http://schemas.microsoft.com/office/drawing/2014/main" id="{A1C6154D-D16B-514D-8B80-173578990F43}"/>
              </a:ext>
            </a:extLst>
          </p:cNvPr>
          <p:cNvSpPr txBox="1"/>
          <p:nvPr/>
        </p:nvSpPr>
        <p:spPr>
          <a:xfrm>
            <a:off x="5304459" y="3059668"/>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Recycle &amp; compost</a:t>
            </a:r>
          </a:p>
        </p:txBody>
      </p:sp>
      <p:sp>
        <p:nvSpPr>
          <p:cNvPr id="33" name="TextBox 32">
            <a:extLst>
              <a:ext uri="{FF2B5EF4-FFF2-40B4-BE49-F238E27FC236}">
                <a16:creationId xmlns:a16="http://schemas.microsoft.com/office/drawing/2014/main" id="{F8D74553-0063-104F-9DB6-29920A3E4BD1}"/>
              </a:ext>
            </a:extLst>
          </p:cNvPr>
          <p:cNvSpPr txBox="1"/>
          <p:nvPr/>
        </p:nvSpPr>
        <p:spPr>
          <a:xfrm>
            <a:off x="1846887" y="3048347"/>
            <a:ext cx="1616363" cy="646331"/>
          </a:xfrm>
          <a:prstGeom prst="rect">
            <a:avLst/>
          </a:prstGeom>
          <a:noFill/>
          <a:ln w="28575">
            <a:solidFill>
              <a:schemeClr val="tx1"/>
            </a:solidFill>
          </a:ln>
        </p:spPr>
        <p:txBody>
          <a:bodyPr wrap="square" rtlCol="0">
            <a:spAutoFit/>
          </a:bodyPr>
          <a:lstStyle>
            <a:defPPr>
              <a:defRPr lang="en-US"/>
            </a:defPPr>
            <a:lvl1pPr algn="ctr">
              <a:defRPr b="1">
                <a:latin typeface="Volkswagen-DemiBold" pitchFamily="2" charset="77"/>
              </a:defRPr>
            </a:lvl1pPr>
          </a:lstStyle>
          <a:p>
            <a:r>
              <a:rPr lang="en-US" b="0" dirty="0" err="1">
                <a:latin typeface="Sinkin Sans 400" pitchFamily="2" charset="77"/>
              </a:rPr>
              <a:t>Cafetiere</a:t>
            </a:r>
            <a:r>
              <a:rPr lang="en-US" b="0" dirty="0">
                <a:latin typeface="Sinkin Sans 400" pitchFamily="2" charset="77"/>
              </a:rPr>
              <a:t> coffee</a:t>
            </a:r>
          </a:p>
        </p:txBody>
      </p:sp>
      <p:sp>
        <p:nvSpPr>
          <p:cNvPr id="34" name="TextBox 33">
            <a:extLst>
              <a:ext uri="{FF2B5EF4-FFF2-40B4-BE49-F238E27FC236}">
                <a16:creationId xmlns:a16="http://schemas.microsoft.com/office/drawing/2014/main" id="{8A3DDBA3-FF3D-1B45-A5AB-1160F2196A13}"/>
              </a:ext>
            </a:extLst>
          </p:cNvPr>
          <p:cNvSpPr txBox="1"/>
          <p:nvPr/>
        </p:nvSpPr>
        <p:spPr>
          <a:xfrm>
            <a:off x="10490815" y="304955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Shop</a:t>
            </a:r>
          </a:p>
          <a:p>
            <a:pPr algn="ctr"/>
            <a:endParaRPr lang="en-US" dirty="0">
              <a:latin typeface="Sinkin Sans 400" pitchFamily="2" charset="77"/>
            </a:endParaRPr>
          </a:p>
        </p:txBody>
      </p:sp>
      <p:sp>
        <p:nvSpPr>
          <p:cNvPr id="35" name="TextBox 34">
            <a:extLst>
              <a:ext uri="{FF2B5EF4-FFF2-40B4-BE49-F238E27FC236}">
                <a16:creationId xmlns:a16="http://schemas.microsoft.com/office/drawing/2014/main" id="{FD2FF8B1-BE7F-3240-802E-1F4D45542ADC}"/>
              </a:ext>
            </a:extLst>
          </p:cNvPr>
          <p:cNvSpPr txBox="1"/>
          <p:nvPr/>
        </p:nvSpPr>
        <p:spPr>
          <a:xfrm>
            <a:off x="3575673" y="3058654"/>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Mess free cleaning</a:t>
            </a:r>
          </a:p>
        </p:txBody>
      </p:sp>
      <p:sp>
        <p:nvSpPr>
          <p:cNvPr id="21" name="TextBox 20">
            <a:extLst>
              <a:ext uri="{FF2B5EF4-FFF2-40B4-BE49-F238E27FC236}">
                <a16:creationId xmlns:a16="http://schemas.microsoft.com/office/drawing/2014/main" id="{DA9CBF89-F641-4045-A035-44B032B04265}"/>
              </a:ext>
            </a:extLst>
          </p:cNvPr>
          <p:cNvSpPr txBox="1"/>
          <p:nvPr/>
        </p:nvSpPr>
        <p:spPr>
          <a:xfrm>
            <a:off x="10923504" y="718173"/>
            <a:ext cx="1783494" cy="830997"/>
          </a:xfrm>
          <a:prstGeom prst="rect">
            <a:avLst/>
          </a:prstGeom>
          <a:noFill/>
        </p:spPr>
        <p:txBody>
          <a:bodyPr wrap="square" rtlCol="0">
            <a:spAutoFit/>
          </a:bodyPr>
          <a:lstStyle/>
          <a:p>
            <a:r>
              <a:rPr lang="en-US" sz="2400" b="1" dirty="0" err="1">
                <a:solidFill>
                  <a:srgbClr val="ED0007"/>
                </a:solidFill>
                <a:latin typeface="Courier" pitchFamily="2" charset="0"/>
              </a:rPr>
              <a:t>Scoof</a:t>
            </a:r>
            <a:r>
              <a:rPr lang="en-US" sz="2400" b="1" dirty="0">
                <a:solidFill>
                  <a:srgbClr val="ED0007"/>
                </a:solidFill>
                <a:latin typeface="Courier" pitchFamily="2" charset="0"/>
              </a:rPr>
              <a:t>® images</a:t>
            </a:r>
          </a:p>
        </p:txBody>
      </p:sp>
      <p:sp>
        <p:nvSpPr>
          <p:cNvPr id="22" name="TextBox 21">
            <a:extLst>
              <a:ext uri="{FF2B5EF4-FFF2-40B4-BE49-F238E27FC236}">
                <a16:creationId xmlns:a16="http://schemas.microsoft.com/office/drawing/2014/main" id="{D2267BCD-55E1-F64A-95A5-DF81E54980CC}"/>
              </a:ext>
            </a:extLst>
          </p:cNvPr>
          <p:cNvSpPr txBox="1"/>
          <p:nvPr/>
        </p:nvSpPr>
        <p:spPr>
          <a:xfrm>
            <a:off x="7967457" y="5929051"/>
            <a:ext cx="1955670" cy="830997"/>
          </a:xfrm>
          <a:prstGeom prst="rect">
            <a:avLst/>
          </a:prstGeom>
          <a:noFill/>
        </p:spPr>
        <p:txBody>
          <a:bodyPr wrap="square" rtlCol="0">
            <a:spAutoFit/>
          </a:bodyPr>
          <a:lstStyle>
            <a:defPPr>
              <a:defRPr lang="en-US"/>
            </a:defPPr>
            <a:lvl1pPr>
              <a:defRPr sz="2400" b="1">
                <a:solidFill>
                  <a:srgbClr val="ED0007"/>
                </a:solidFill>
                <a:latin typeface="Courier" pitchFamily="2" charset="0"/>
              </a:defRPr>
            </a:lvl1pPr>
          </a:lstStyle>
          <a:p>
            <a:r>
              <a:rPr lang="en-US" dirty="0" err="1"/>
              <a:t>Cafetiere</a:t>
            </a:r>
            <a:r>
              <a:rPr lang="en-US" dirty="0"/>
              <a:t> images</a:t>
            </a:r>
          </a:p>
        </p:txBody>
      </p:sp>
      <p:sp>
        <p:nvSpPr>
          <p:cNvPr id="36" name="TextBox 35">
            <a:extLst>
              <a:ext uri="{FF2B5EF4-FFF2-40B4-BE49-F238E27FC236}">
                <a16:creationId xmlns:a16="http://schemas.microsoft.com/office/drawing/2014/main" id="{0AF96539-C82C-2544-962C-1502E170F434}"/>
              </a:ext>
            </a:extLst>
          </p:cNvPr>
          <p:cNvSpPr txBox="1"/>
          <p:nvPr/>
        </p:nvSpPr>
        <p:spPr>
          <a:xfrm>
            <a:off x="7033245" y="3069059"/>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Block free sinks</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b="2958"/>
          <a:stretch/>
        </p:blipFill>
        <p:spPr>
          <a:xfrm>
            <a:off x="8449034" y="3559192"/>
            <a:ext cx="5179280" cy="5026046"/>
          </a:xfrm>
          <a:prstGeom prst="rect">
            <a:avLst/>
          </a:prstGeom>
        </p:spPr>
      </p:pic>
    </p:spTree>
    <p:extLst>
      <p:ext uri="{BB962C8B-B14F-4D97-AF65-F5344CB8AC3E}">
        <p14:creationId xmlns:p14="http://schemas.microsoft.com/office/powerpoint/2010/main" val="155316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err="1">
                <a:latin typeface="Courier" pitchFamily="2" charset="0"/>
              </a:rPr>
              <a:t>Cafetiere</a:t>
            </a:r>
            <a:r>
              <a:rPr lang="en-US" sz="2800" dirty="0">
                <a:latin typeface="Courier" pitchFamily="2" charset="0"/>
              </a:rPr>
              <a:t> coffee/ scroll down</a:t>
            </a:r>
          </a:p>
        </p:txBody>
      </p:sp>
      <p:sp>
        <p:nvSpPr>
          <p:cNvPr id="10" name="Rectangle 9">
            <a:extLst>
              <a:ext uri="{FF2B5EF4-FFF2-40B4-BE49-F238E27FC236}">
                <a16:creationId xmlns:a16="http://schemas.microsoft.com/office/drawing/2014/main" id="{4D60388B-514F-6842-BF33-CE778041B8A8}"/>
              </a:ext>
            </a:extLst>
          </p:cNvPr>
          <p:cNvSpPr/>
          <p:nvPr/>
        </p:nvSpPr>
        <p:spPr>
          <a:xfrm>
            <a:off x="8148719" y="1715525"/>
            <a:ext cx="1120257" cy="473206"/>
          </a:xfrm>
          <a:prstGeom prst="rect">
            <a:avLst/>
          </a:prstGeom>
          <a:noFill/>
        </p:spPr>
        <p:txBody>
          <a:bodyPr wrap="square" rtlCol="0">
            <a:spAutoFit/>
          </a:bodyPr>
          <a:lstStyle/>
          <a:p>
            <a:pPr>
              <a:lnSpc>
                <a:spcPct val="150000"/>
              </a:lnSpc>
            </a:pPr>
            <a:r>
              <a:rPr lang="en-US" dirty="0">
                <a:latin typeface="Sinkin Sans 400" pitchFamily="2" charset="77"/>
              </a:rPr>
              <a:t>Steel</a:t>
            </a:r>
          </a:p>
        </p:txBody>
      </p:sp>
      <p:sp>
        <p:nvSpPr>
          <p:cNvPr id="11" name="Rectangle 10">
            <a:extLst>
              <a:ext uri="{FF2B5EF4-FFF2-40B4-BE49-F238E27FC236}">
                <a16:creationId xmlns:a16="http://schemas.microsoft.com/office/drawing/2014/main" id="{026D8F11-69FD-BB45-BA1F-A5B7BF241340}"/>
              </a:ext>
            </a:extLst>
          </p:cNvPr>
          <p:cNvSpPr/>
          <p:nvPr/>
        </p:nvSpPr>
        <p:spPr>
          <a:xfrm>
            <a:off x="3331556" y="5059902"/>
            <a:ext cx="2727385" cy="473206"/>
          </a:xfrm>
          <a:prstGeom prst="rect">
            <a:avLst/>
          </a:prstGeom>
          <a:noFill/>
        </p:spPr>
        <p:txBody>
          <a:bodyPr wrap="square" rtlCol="0">
            <a:spAutoFit/>
          </a:bodyPr>
          <a:lstStyle/>
          <a:p>
            <a:pPr>
              <a:lnSpc>
                <a:spcPct val="150000"/>
              </a:lnSpc>
            </a:pPr>
            <a:r>
              <a:rPr lang="en-US" dirty="0">
                <a:latin typeface="Sinkin Sans 400" pitchFamily="2" charset="77"/>
              </a:rPr>
              <a:t>Double walled </a:t>
            </a:r>
          </a:p>
        </p:txBody>
      </p:sp>
      <p:sp>
        <p:nvSpPr>
          <p:cNvPr id="12" name="Rectangle 11">
            <a:extLst>
              <a:ext uri="{FF2B5EF4-FFF2-40B4-BE49-F238E27FC236}">
                <a16:creationId xmlns:a16="http://schemas.microsoft.com/office/drawing/2014/main" id="{B1FEC7C0-B58F-A143-8D39-C51EF184FE9C}"/>
              </a:ext>
            </a:extLst>
          </p:cNvPr>
          <p:cNvSpPr/>
          <p:nvPr/>
        </p:nvSpPr>
        <p:spPr>
          <a:xfrm>
            <a:off x="2929713" y="1548993"/>
            <a:ext cx="3166287" cy="473206"/>
          </a:xfrm>
          <a:prstGeom prst="rect">
            <a:avLst/>
          </a:prstGeom>
          <a:noFill/>
        </p:spPr>
        <p:txBody>
          <a:bodyPr wrap="square" rtlCol="0">
            <a:spAutoFit/>
          </a:bodyPr>
          <a:lstStyle/>
          <a:p>
            <a:pPr>
              <a:lnSpc>
                <a:spcPct val="150000"/>
              </a:lnSpc>
            </a:pPr>
            <a:r>
              <a:rPr lang="en-US" dirty="0">
                <a:latin typeface="Sinkin Sans 400" pitchFamily="2" charset="77"/>
              </a:rPr>
              <a:t>Borosilicate glass</a:t>
            </a:r>
          </a:p>
        </p:txBody>
      </p:sp>
      <p:sp>
        <p:nvSpPr>
          <p:cNvPr id="16" name="Rectangle 15">
            <a:extLst>
              <a:ext uri="{FF2B5EF4-FFF2-40B4-BE49-F238E27FC236}">
                <a16:creationId xmlns:a16="http://schemas.microsoft.com/office/drawing/2014/main" id="{ABD5A825-E2E0-EF4E-8A30-EF46177B51E8}"/>
              </a:ext>
            </a:extLst>
          </p:cNvPr>
          <p:cNvSpPr/>
          <p:nvPr/>
        </p:nvSpPr>
        <p:spPr>
          <a:xfrm>
            <a:off x="7765410" y="5176716"/>
            <a:ext cx="1886876" cy="473206"/>
          </a:xfrm>
          <a:prstGeom prst="rect">
            <a:avLst/>
          </a:prstGeom>
          <a:noFill/>
        </p:spPr>
        <p:txBody>
          <a:bodyPr wrap="square" rtlCol="0">
            <a:spAutoFit/>
          </a:bodyPr>
          <a:lstStyle/>
          <a:p>
            <a:pPr>
              <a:lnSpc>
                <a:spcPct val="150000"/>
              </a:lnSpc>
            </a:pPr>
            <a:r>
              <a:rPr lang="en-US" dirty="0">
                <a:latin typeface="Sinkin Sans 400" pitchFamily="2" charset="77"/>
              </a:rPr>
              <a:t>Ceramic</a:t>
            </a:r>
          </a:p>
        </p:txBody>
      </p:sp>
      <p:sp>
        <p:nvSpPr>
          <p:cNvPr id="15" name="TextBox 14">
            <a:extLst>
              <a:ext uri="{FF2B5EF4-FFF2-40B4-BE49-F238E27FC236}">
                <a16:creationId xmlns:a16="http://schemas.microsoft.com/office/drawing/2014/main" id="{CFD182E7-6404-844D-A310-5B7898FFA4F1}"/>
              </a:ext>
            </a:extLst>
          </p:cNvPr>
          <p:cNvSpPr txBox="1"/>
          <p:nvPr/>
        </p:nvSpPr>
        <p:spPr>
          <a:xfrm>
            <a:off x="5536" y="696249"/>
            <a:ext cx="8703311" cy="707886"/>
          </a:xfrm>
          <a:prstGeom prst="rect">
            <a:avLst/>
          </a:prstGeom>
          <a:noFill/>
        </p:spPr>
        <p:txBody>
          <a:bodyPr wrap="square" rtlCol="0">
            <a:spAutoFit/>
          </a:bodyPr>
          <a:lstStyle/>
          <a:p>
            <a:r>
              <a:rPr lang="en-US" sz="4000" dirty="0">
                <a:latin typeface="Sinkin Sans 400" pitchFamily="2" charset="77"/>
              </a:rPr>
              <a:t>Many different styles</a:t>
            </a:r>
          </a:p>
        </p:txBody>
      </p:sp>
      <p:pic>
        <p:nvPicPr>
          <p:cNvPr id="3" name="Picture 2">
            <a:extLst>
              <a:ext uri="{FF2B5EF4-FFF2-40B4-BE49-F238E27FC236}">
                <a16:creationId xmlns:a16="http://schemas.microsoft.com/office/drawing/2014/main" id="{7AA415F5-FD39-3F46-BF2E-7EF0BAD38E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22667" y="2747983"/>
            <a:ext cx="1846851" cy="1846851"/>
          </a:xfrm>
          <a:prstGeom prst="rect">
            <a:avLst/>
          </a:prstGeom>
        </p:spPr>
      </p:pic>
      <p:pic>
        <p:nvPicPr>
          <p:cNvPr id="5" name="Picture 4">
            <a:extLst>
              <a:ext uri="{FF2B5EF4-FFF2-40B4-BE49-F238E27FC236}">
                <a16:creationId xmlns:a16="http://schemas.microsoft.com/office/drawing/2014/main" id="{E95C78C1-2EBB-9148-80D7-E5A76CCDC3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1783" y="1436043"/>
            <a:ext cx="1931612" cy="1798397"/>
          </a:xfrm>
          <a:prstGeom prst="rect">
            <a:avLst/>
          </a:prstGeom>
        </p:spPr>
      </p:pic>
      <p:pic>
        <p:nvPicPr>
          <p:cNvPr id="6" name="Picture 5">
            <a:extLst>
              <a:ext uri="{FF2B5EF4-FFF2-40B4-BE49-F238E27FC236}">
                <a16:creationId xmlns:a16="http://schemas.microsoft.com/office/drawing/2014/main" id="{23ECB9A6-874A-CF48-9A73-BEF88045AE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744" y="4942740"/>
            <a:ext cx="1422400" cy="1422400"/>
          </a:xfrm>
          <a:prstGeom prst="rect">
            <a:avLst/>
          </a:prstGeom>
        </p:spPr>
      </p:pic>
      <p:pic>
        <p:nvPicPr>
          <p:cNvPr id="7" name="Picture 6">
            <a:extLst>
              <a:ext uri="{FF2B5EF4-FFF2-40B4-BE49-F238E27FC236}">
                <a16:creationId xmlns:a16="http://schemas.microsoft.com/office/drawing/2014/main" id="{C796B72A-A818-AB41-932B-2ABFCE30B3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35572" y="4959868"/>
            <a:ext cx="1257300" cy="1612900"/>
          </a:xfrm>
          <a:prstGeom prst="rect">
            <a:avLst/>
          </a:prstGeom>
        </p:spPr>
      </p:pic>
      <p:pic>
        <p:nvPicPr>
          <p:cNvPr id="8" name="Picture 7">
            <a:extLst>
              <a:ext uri="{FF2B5EF4-FFF2-40B4-BE49-F238E27FC236}">
                <a16:creationId xmlns:a16="http://schemas.microsoft.com/office/drawing/2014/main" id="{DD105FDF-5659-7844-82D5-258559C86A8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60969" y="2567709"/>
            <a:ext cx="2203253" cy="1794585"/>
          </a:xfrm>
          <a:prstGeom prst="rect">
            <a:avLst/>
          </a:prstGeom>
        </p:spPr>
      </p:pic>
      <p:pic>
        <p:nvPicPr>
          <p:cNvPr id="9" name="Picture 8">
            <a:extLst>
              <a:ext uri="{FF2B5EF4-FFF2-40B4-BE49-F238E27FC236}">
                <a16:creationId xmlns:a16="http://schemas.microsoft.com/office/drawing/2014/main" id="{F38588FA-F952-AC41-BE9E-045E54E6E86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8224" y="5150368"/>
            <a:ext cx="1422400" cy="1422400"/>
          </a:xfrm>
          <a:prstGeom prst="rect">
            <a:avLst/>
          </a:prstGeom>
        </p:spPr>
      </p:pic>
      <p:pic>
        <p:nvPicPr>
          <p:cNvPr id="14" name="Picture 13">
            <a:extLst>
              <a:ext uri="{FF2B5EF4-FFF2-40B4-BE49-F238E27FC236}">
                <a16:creationId xmlns:a16="http://schemas.microsoft.com/office/drawing/2014/main" id="{056555C7-9A30-684E-A70F-09B846B1E5C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01312" y="1314313"/>
            <a:ext cx="1925265" cy="1925265"/>
          </a:xfrm>
          <a:prstGeom prst="rect">
            <a:avLst/>
          </a:prstGeom>
        </p:spPr>
      </p:pic>
      <p:sp>
        <p:nvSpPr>
          <p:cNvPr id="17" name="TextBox 16">
            <a:extLst>
              <a:ext uri="{FF2B5EF4-FFF2-40B4-BE49-F238E27FC236}">
                <a16:creationId xmlns:a16="http://schemas.microsoft.com/office/drawing/2014/main" id="{D678F13A-B7CB-354B-8AD6-ED7E8F9C7CEC}"/>
              </a:ext>
            </a:extLst>
          </p:cNvPr>
          <p:cNvSpPr txBox="1"/>
          <p:nvPr/>
        </p:nvSpPr>
        <p:spPr>
          <a:xfrm>
            <a:off x="10125219" y="1422439"/>
            <a:ext cx="1935306" cy="830997"/>
          </a:xfrm>
          <a:prstGeom prst="rect">
            <a:avLst/>
          </a:prstGeom>
          <a:noFill/>
        </p:spPr>
        <p:txBody>
          <a:bodyPr wrap="square" rtlCol="0">
            <a:spAutoFit/>
          </a:bodyPr>
          <a:lstStyle/>
          <a:p>
            <a:r>
              <a:rPr lang="en-US" sz="2400" b="1" dirty="0" err="1">
                <a:solidFill>
                  <a:srgbClr val="ED0007"/>
                </a:solidFill>
                <a:latin typeface="Courier" pitchFamily="2" charset="0"/>
              </a:rPr>
              <a:t>Cafetiere</a:t>
            </a:r>
            <a:r>
              <a:rPr lang="en-US" sz="2400" b="1" dirty="0">
                <a:solidFill>
                  <a:srgbClr val="ED0007"/>
                </a:solidFill>
                <a:latin typeface="Courier" pitchFamily="2" charset="0"/>
              </a:rPr>
              <a:t> images</a:t>
            </a:r>
          </a:p>
        </p:txBody>
      </p:sp>
    </p:spTree>
    <p:extLst>
      <p:ext uri="{BB962C8B-B14F-4D97-AF65-F5344CB8AC3E}">
        <p14:creationId xmlns:p14="http://schemas.microsoft.com/office/powerpoint/2010/main" val="1654869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8D5DE3-9FDC-8B4F-AE20-F534A308E1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06799" y="1667850"/>
            <a:ext cx="4062653" cy="4062653"/>
          </a:xfrm>
          <a:prstGeom prst="rect">
            <a:avLst/>
          </a:prstGeom>
        </p:spPr>
      </p:pic>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err="1">
                <a:latin typeface="Courier" pitchFamily="2" charset="0"/>
              </a:rPr>
              <a:t>Cafetiere</a:t>
            </a:r>
            <a:r>
              <a:rPr lang="en-US" sz="2800" dirty="0">
                <a:latin typeface="Courier" pitchFamily="2" charset="0"/>
              </a:rPr>
              <a:t> coffee/ scroll down</a:t>
            </a:r>
          </a:p>
        </p:txBody>
      </p:sp>
      <p:sp>
        <p:nvSpPr>
          <p:cNvPr id="15" name="TextBox 14">
            <a:extLst>
              <a:ext uri="{FF2B5EF4-FFF2-40B4-BE49-F238E27FC236}">
                <a16:creationId xmlns:a16="http://schemas.microsoft.com/office/drawing/2014/main" id="{CFD182E7-6404-844D-A310-5B7898FFA4F1}"/>
              </a:ext>
            </a:extLst>
          </p:cNvPr>
          <p:cNvSpPr txBox="1"/>
          <p:nvPr/>
        </p:nvSpPr>
        <p:spPr>
          <a:xfrm>
            <a:off x="37296" y="863998"/>
            <a:ext cx="10944933" cy="707886"/>
          </a:xfrm>
          <a:prstGeom prst="rect">
            <a:avLst/>
          </a:prstGeom>
          <a:noFill/>
        </p:spPr>
        <p:txBody>
          <a:bodyPr wrap="square" rtlCol="0">
            <a:spAutoFit/>
          </a:bodyPr>
          <a:lstStyle/>
          <a:p>
            <a:r>
              <a:rPr lang="en-US" sz="4000" dirty="0">
                <a:latin typeface="Sinkin Sans 400" pitchFamily="2" charset="77"/>
              </a:rPr>
              <a:t>A range of different sizes</a:t>
            </a:r>
          </a:p>
        </p:txBody>
      </p:sp>
      <p:pic>
        <p:nvPicPr>
          <p:cNvPr id="17" name="Picture 16">
            <a:extLst>
              <a:ext uri="{FF2B5EF4-FFF2-40B4-BE49-F238E27FC236}">
                <a16:creationId xmlns:a16="http://schemas.microsoft.com/office/drawing/2014/main" id="{CDAFC371-044A-CC43-A7E0-1035164A01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28521" y="4346049"/>
            <a:ext cx="2237509" cy="2211692"/>
          </a:xfrm>
          <a:prstGeom prst="rect">
            <a:avLst/>
          </a:prstGeom>
        </p:spPr>
      </p:pic>
      <p:sp>
        <p:nvSpPr>
          <p:cNvPr id="8" name="TextBox 7">
            <a:extLst>
              <a:ext uri="{FF2B5EF4-FFF2-40B4-BE49-F238E27FC236}">
                <a16:creationId xmlns:a16="http://schemas.microsoft.com/office/drawing/2014/main" id="{014763B2-AFF6-F24A-AC44-2FBA3A55A2C3}"/>
              </a:ext>
            </a:extLst>
          </p:cNvPr>
          <p:cNvSpPr txBox="1"/>
          <p:nvPr/>
        </p:nvSpPr>
        <p:spPr>
          <a:xfrm>
            <a:off x="8552873" y="5915408"/>
            <a:ext cx="1930400" cy="830997"/>
          </a:xfrm>
          <a:prstGeom prst="rect">
            <a:avLst/>
          </a:prstGeom>
          <a:noFill/>
        </p:spPr>
        <p:txBody>
          <a:bodyPr wrap="square" rtlCol="0">
            <a:spAutoFit/>
          </a:bodyPr>
          <a:lstStyle/>
          <a:p>
            <a:r>
              <a:rPr lang="en-US" sz="2400" b="1" dirty="0">
                <a:solidFill>
                  <a:srgbClr val="ED0007"/>
                </a:solidFill>
                <a:latin typeface="Sinkin Sans 400" pitchFamily="2" charset="77"/>
              </a:rPr>
              <a:t>Sizing diagram</a:t>
            </a:r>
          </a:p>
        </p:txBody>
      </p:sp>
      <p:sp>
        <p:nvSpPr>
          <p:cNvPr id="11" name="Oval 10">
            <a:extLst>
              <a:ext uri="{FF2B5EF4-FFF2-40B4-BE49-F238E27FC236}">
                <a16:creationId xmlns:a16="http://schemas.microsoft.com/office/drawing/2014/main" id="{446883A6-A2D7-874F-BBF0-50988C614ABC}"/>
              </a:ext>
            </a:extLst>
          </p:cNvPr>
          <p:cNvSpPr/>
          <p:nvPr/>
        </p:nvSpPr>
        <p:spPr>
          <a:xfrm>
            <a:off x="4537413" y="2362332"/>
            <a:ext cx="2717028" cy="2617657"/>
          </a:xfrm>
          <a:prstGeom prst="ellipse">
            <a:avLst/>
          </a:prstGeom>
          <a:noFill/>
          <a:ln w="76200">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2B5A483-7071-3C47-B4FA-90EBC38965E6}"/>
              </a:ext>
            </a:extLst>
          </p:cNvPr>
          <p:cNvSpPr/>
          <p:nvPr/>
        </p:nvSpPr>
        <p:spPr>
          <a:xfrm>
            <a:off x="4151657" y="1963770"/>
            <a:ext cx="3493717" cy="3457975"/>
          </a:xfrm>
          <a:prstGeom prst="ellipse">
            <a:avLst/>
          </a:prstGeom>
          <a:noFill/>
          <a:ln w="28575">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05E46F3-6C31-E546-A9DA-8802AF81BD0A}"/>
              </a:ext>
            </a:extLst>
          </p:cNvPr>
          <p:cNvSpPr txBox="1"/>
          <p:nvPr/>
        </p:nvSpPr>
        <p:spPr>
          <a:xfrm>
            <a:off x="592349" y="2151488"/>
            <a:ext cx="3370052" cy="1200329"/>
          </a:xfrm>
          <a:prstGeom prst="rect">
            <a:avLst/>
          </a:prstGeom>
          <a:noFill/>
        </p:spPr>
        <p:txBody>
          <a:bodyPr wrap="square" rtlCol="0">
            <a:spAutoFit/>
          </a:bodyPr>
          <a:lstStyle/>
          <a:p>
            <a:r>
              <a:rPr lang="en-US" dirty="0">
                <a:latin typeface="Sinkin Sans 400" pitchFamily="2" charset="77"/>
              </a:rPr>
              <a:t>Standard </a:t>
            </a:r>
            <a:r>
              <a:rPr lang="en-US" dirty="0" err="1">
                <a:latin typeface="Sinkin Sans 400" pitchFamily="2" charset="77"/>
              </a:rPr>
              <a:t>cafetieres</a:t>
            </a:r>
            <a:endParaRPr lang="en-US" dirty="0">
              <a:latin typeface="Sinkin Sans 400" pitchFamily="2" charset="77"/>
            </a:endParaRPr>
          </a:p>
          <a:p>
            <a:r>
              <a:rPr lang="en-US" dirty="0">
                <a:latin typeface="Sinkin Sans 400" pitchFamily="2" charset="77"/>
              </a:rPr>
              <a:t>8.5cm diameter plunger </a:t>
            </a:r>
          </a:p>
          <a:p>
            <a:r>
              <a:rPr lang="en-US" dirty="0">
                <a:latin typeface="Sinkin Sans 400" pitchFamily="2" charset="77"/>
              </a:rPr>
              <a:t>(for 8, 6, and 4 cup sizes)</a:t>
            </a:r>
            <a:br>
              <a:rPr lang="en-US" dirty="0">
                <a:latin typeface="Sinkin Sans 400" pitchFamily="2" charset="77"/>
              </a:rPr>
            </a:br>
            <a:endParaRPr lang="en-US" dirty="0">
              <a:latin typeface="Sinkin Sans 400" pitchFamily="2" charset="77"/>
            </a:endParaRPr>
          </a:p>
        </p:txBody>
      </p:sp>
      <p:cxnSp>
        <p:nvCxnSpPr>
          <p:cNvPr id="21" name="Straight Arrow Connector 20">
            <a:extLst>
              <a:ext uri="{FF2B5EF4-FFF2-40B4-BE49-F238E27FC236}">
                <a16:creationId xmlns:a16="http://schemas.microsoft.com/office/drawing/2014/main" id="{0EE93DB8-4715-A748-B92E-C645D8A5430C}"/>
              </a:ext>
            </a:extLst>
          </p:cNvPr>
          <p:cNvCxnSpPr>
            <a:cxnSpLocks/>
          </p:cNvCxnSpPr>
          <p:nvPr/>
        </p:nvCxnSpPr>
        <p:spPr>
          <a:xfrm>
            <a:off x="3873446" y="2480023"/>
            <a:ext cx="949422" cy="398175"/>
          </a:xfrm>
          <a:prstGeom prst="straightConnector1">
            <a:avLst/>
          </a:prstGeom>
          <a:ln w="76200">
            <a:solidFill>
              <a:srgbClr val="BF1E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D0FC085-7CB6-3442-AC0E-5767A0117C74}"/>
              </a:ext>
            </a:extLst>
          </p:cNvPr>
          <p:cNvSpPr txBox="1"/>
          <p:nvPr/>
        </p:nvSpPr>
        <p:spPr>
          <a:xfrm>
            <a:off x="8668938" y="1852756"/>
            <a:ext cx="3370052" cy="1200329"/>
          </a:xfrm>
          <a:prstGeom prst="rect">
            <a:avLst/>
          </a:prstGeom>
          <a:noFill/>
        </p:spPr>
        <p:txBody>
          <a:bodyPr wrap="square" rtlCol="0">
            <a:spAutoFit/>
          </a:bodyPr>
          <a:lstStyle/>
          <a:p>
            <a:r>
              <a:rPr lang="en-US" dirty="0">
                <a:latin typeface="Sinkin Sans 400" pitchFamily="2" charset="77"/>
              </a:rPr>
              <a:t>Small </a:t>
            </a:r>
            <a:r>
              <a:rPr lang="en-US" dirty="0" err="1">
                <a:latin typeface="Sinkin Sans 400" pitchFamily="2" charset="77"/>
              </a:rPr>
              <a:t>cafetieres</a:t>
            </a:r>
            <a:endParaRPr lang="en-US" dirty="0">
              <a:latin typeface="Sinkin Sans 400" pitchFamily="2" charset="77"/>
            </a:endParaRPr>
          </a:p>
          <a:p>
            <a:r>
              <a:rPr lang="en-US" dirty="0">
                <a:latin typeface="Sinkin Sans 400" pitchFamily="2" charset="77"/>
              </a:rPr>
              <a:t>6cm diameter plunger </a:t>
            </a:r>
          </a:p>
          <a:p>
            <a:r>
              <a:rPr lang="en-US" dirty="0">
                <a:latin typeface="Sinkin Sans 400" pitchFamily="2" charset="77"/>
              </a:rPr>
              <a:t>(for 3 cup sizes)</a:t>
            </a:r>
            <a:br>
              <a:rPr lang="en-US" dirty="0">
                <a:latin typeface="Sinkin Sans 400" pitchFamily="2" charset="77"/>
              </a:rPr>
            </a:br>
            <a:endParaRPr lang="en-US" dirty="0">
              <a:latin typeface="Sinkin Sans 400" pitchFamily="2" charset="77"/>
            </a:endParaRPr>
          </a:p>
        </p:txBody>
      </p:sp>
      <p:cxnSp>
        <p:nvCxnSpPr>
          <p:cNvPr id="23" name="Straight Arrow Connector 22">
            <a:extLst>
              <a:ext uri="{FF2B5EF4-FFF2-40B4-BE49-F238E27FC236}">
                <a16:creationId xmlns:a16="http://schemas.microsoft.com/office/drawing/2014/main" id="{6E202EF6-31C1-D845-9858-925B3B171710}"/>
              </a:ext>
            </a:extLst>
          </p:cNvPr>
          <p:cNvCxnSpPr>
            <a:cxnSpLocks/>
          </p:cNvCxnSpPr>
          <p:nvPr/>
        </p:nvCxnSpPr>
        <p:spPr>
          <a:xfrm flipH="1">
            <a:off x="6853382" y="2746816"/>
            <a:ext cx="1921164" cy="495148"/>
          </a:xfrm>
          <a:prstGeom prst="straightConnector1">
            <a:avLst/>
          </a:prstGeom>
          <a:ln w="38100">
            <a:solidFill>
              <a:srgbClr val="BF1E6A"/>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7F1E43-B815-0A4A-AF05-C7DF0C224A9A}"/>
              </a:ext>
            </a:extLst>
          </p:cNvPr>
          <p:cNvSpPr txBox="1"/>
          <p:nvPr/>
        </p:nvSpPr>
        <p:spPr>
          <a:xfrm>
            <a:off x="471213" y="4715079"/>
            <a:ext cx="3370052" cy="1200329"/>
          </a:xfrm>
          <a:prstGeom prst="rect">
            <a:avLst/>
          </a:prstGeom>
          <a:noFill/>
        </p:spPr>
        <p:txBody>
          <a:bodyPr wrap="square" rtlCol="0">
            <a:spAutoFit/>
          </a:bodyPr>
          <a:lstStyle/>
          <a:p>
            <a:r>
              <a:rPr lang="en-US" dirty="0">
                <a:latin typeface="Sinkin Sans 400" pitchFamily="2" charset="77"/>
              </a:rPr>
              <a:t>Large </a:t>
            </a:r>
            <a:r>
              <a:rPr lang="en-US" dirty="0" err="1">
                <a:latin typeface="Sinkin Sans 400" pitchFamily="2" charset="77"/>
              </a:rPr>
              <a:t>cafetieres</a:t>
            </a:r>
            <a:endParaRPr lang="en-US" dirty="0">
              <a:latin typeface="Sinkin Sans 400" pitchFamily="2" charset="77"/>
            </a:endParaRPr>
          </a:p>
          <a:p>
            <a:r>
              <a:rPr lang="en-US" dirty="0">
                <a:latin typeface="Sinkin Sans 400" pitchFamily="2" charset="77"/>
              </a:rPr>
              <a:t>10cm diameter plunger </a:t>
            </a:r>
          </a:p>
          <a:p>
            <a:r>
              <a:rPr lang="en-US" dirty="0">
                <a:latin typeface="Sinkin Sans 400" pitchFamily="2" charset="77"/>
              </a:rPr>
              <a:t>(for 12 cup sizes)</a:t>
            </a:r>
            <a:br>
              <a:rPr lang="en-US" dirty="0">
                <a:latin typeface="Sinkin Sans 400" pitchFamily="2" charset="77"/>
              </a:rPr>
            </a:br>
            <a:endParaRPr lang="en-US" dirty="0">
              <a:latin typeface="Sinkin Sans 400" pitchFamily="2" charset="77"/>
            </a:endParaRPr>
          </a:p>
        </p:txBody>
      </p:sp>
      <p:sp>
        <p:nvSpPr>
          <p:cNvPr id="14" name="Oval 13">
            <a:extLst>
              <a:ext uri="{FF2B5EF4-FFF2-40B4-BE49-F238E27FC236}">
                <a16:creationId xmlns:a16="http://schemas.microsoft.com/office/drawing/2014/main" id="{2DF0B499-4CA0-4242-8D33-9CEE57147696}"/>
              </a:ext>
            </a:extLst>
          </p:cNvPr>
          <p:cNvSpPr/>
          <p:nvPr/>
        </p:nvSpPr>
        <p:spPr>
          <a:xfrm>
            <a:off x="4667444" y="2746816"/>
            <a:ext cx="2287538" cy="1751293"/>
          </a:xfrm>
          <a:prstGeom prst="ellipse">
            <a:avLst/>
          </a:prstGeom>
          <a:noFill/>
          <a:ln w="28575">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72E8E28-87C3-3347-A927-AC0980D55540}"/>
              </a:ext>
            </a:extLst>
          </p:cNvPr>
          <p:cNvCxnSpPr>
            <a:cxnSpLocks/>
          </p:cNvCxnSpPr>
          <p:nvPr/>
        </p:nvCxnSpPr>
        <p:spPr>
          <a:xfrm flipV="1">
            <a:off x="2835564" y="4530175"/>
            <a:ext cx="1512593" cy="487848"/>
          </a:xfrm>
          <a:prstGeom prst="straightConnector1">
            <a:avLst/>
          </a:prstGeom>
          <a:ln w="38100">
            <a:solidFill>
              <a:srgbClr val="BF1E6A"/>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871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EF01C-480A-404D-A1BC-97418A3DFE27}"/>
              </a:ext>
            </a:extLst>
          </p:cNvPr>
          <p:cNvSpPr>
            <a:spLocks noGrp="1"/>
          </p:cNvSpPr>
          <p:nvPr>
            <p:ph idx="1"/>
          </p:nvPr>
        </p:nvSpPr>
        <p:spPr>
          <a:xfrm>
            <a:off x="671946" y="957407"/>
            <a:ext cx="6347690" cy="4721805"/>
          </a:xfrm>
          <a:noFill/>
        </p:spPr>
        <p:txBody>
          <a:bodyPr wrap="square" rtlCol="0">
            <a:spAutoFit/>
          </a:bodyPr>
          <a:lstStyle/>
          <a:p>
            <a:pPr marL="0" indent="0">
              <a:lnSpc>
                <a:spcPct val="150000"/>
              </a:lnSpc>
              <a:buNone/>
            </a:pPr>
            <a:r>
              <a:rPr lang="en-GB" sz="2000" b="1" dirty="0">
                <a:latin typeface="Sinkin Sans 400" pitchFamily="2" charset="77"/>
              </a:rPr>
              <a:t>Did you know?</a:t>
            </a:r>
          </a:p>
          <a:p>
            <a:pPr marL="0" indent="0">
              <a:lnSpc>
                <a:spcPct val="150000"/>
              </a:lnSpc>
              <a:buNone/>
            </a:pPr>
            <a:r>
              <a:rPr lang="en-GB" sz="2000" dirty="0">
                <a:latin typeface="Sinkin Sans 400" pitchFamily="2" charset="77"/>
              </a:rPr>
              <a:t>The first </a:t>
            </a:r>
            <a:r>
              <a:rPr lang="en-GB" sz="2000" dirty="0" err="1">
                <a:latin typeface="Sinkin Sans 400" pitchFamily="2" charset="77"/>
              </a:rPr>
              <a:t>cafetière</a:t>
            </a:r>
            <a:r>
              <a:rPr lang="en-GB" sz="2000" dirty="0">
                <a:latin typeface="Sinkin Sans 400" pitchFamily="2" charset="77"/>
              </a:rPr>
              <a:t> </a:t>
            </a:r>
            <a:r>
              <a:rPr lang="en-GB" sz="2000" dirty="0" err="1">
                <a:latin typeface="Sinkin Sans 400" pitchFamily="2" charset="77"/>
              </a:rPr>
              <a:t>à</a:t>
            </a:r>
            <a:r>
              <a:rPr lang="en-GB" sz="2000" dirty="0">
                <a:latin typeface="Sinkin Sans 400" pitchFamily="2" charset="77"/>
              </a:rPr>
              <a:t> Piston appeared in France in the 1850’s</a:t>
            </a:r>
          </a:p>
          <a:p>
            <a:pPr marL="0" indent="0">
              <a:lnSpc>
                <a:spcPct val="150000"/>
              </a:lnSpc>
              <a:buNone/>
            </a:pPr>
            <a:r>
              <a:rPr lang="en-GB" sz="2000" dirty="0">
                <a:latin typeface="Sinkin Sans 400" pitchFamily="2" charset="77"/>
              </a:rPr>
              <a:t>In 1929 Italian Attilio </a:t>
            </a:r>
            <a:r>
              <a:rPr lang="en-GB" sz="2000" dirty="0" err="1">
                <a:latin typeface="Sinkin Sans 400" pitchFamily="2" charset="77"/>
              </a:rPr>
              <a:t>Calimani</a:t>
            </a:r>
            <a:r>
              <a:rPr lang="en-GB" sz="2000" dirty="0">
                <a:latin typeface="Sinkin Sans 400" pitchFamily="2" charset="77"/>
              </a:rPr>
              <a:t> registered the design</a:t>
            </a:r>
          </a:p>
          <a:p>
            <a:pPr marL="0" indent="0">
              <a:lnSpc>
                <a:spcPct val="150000"/>
              </a:lnSpc>
              <a:buNone/>
            </a:pPr>
            <a:r>
              <a:rPr lang="en-GB" sz="2000" dirty="0">
                <a:latin typeface="Sinkin Sans 400" pitchFamily="2" charset="77"/>
              </a:rPr>
              <a:t>In the 1960’s Household Articles Ltd introduced it to the UK</a:t>
            </a:r>
          </a:p>
          <a:p>
            <a:pPr marL="0" indent="0">
              <a:lnSpc>
                <a:spcPct val="150000"/>
              </a:lnSpc>
              <a:buNone/>
            </a:pPr>
            <a:r>
              <a:rPr lang="en-GB" sz="2000" dirty="0">
                <a:latin typeface="Sinkin Sans 400" pitchFamily="2" charset="77"/>
              </a:rPr>
              <a:t>Now coffee lovers enjoy </a:t>
            </a:r>
            <a:r>
              <a:rPr lang="en-GB" sz="2000" dirty="0" err="1">
                <a:latin typeface="Sinkin Sans 400" pitchFamily="2" charset="77"/>
              </a:rPr>
              <a:t>cafetiere</a:t>
            </a:r>
            <a:r>
              <a:rPr lang="en-GB" sz="2000" dirty="0">
                <a:latin typeface="Sinkin Sans 400" pitchFamily="2" charset="77"/>
              </a:rPr>
              <a:t> coffee all around the world</a:t>
            </a:r>
            <a:endParaRPr lang="en-US" sz="2000" dirty="0">
              <a:latin typeface="Sinkin Sans 400" pitchFamily="2" charset="77"/>
            </a:endParaRPr>
          </a:p>
        </p:txBody>
      </p:sp>
      <p:sp>
        <p:nvSpPr>
          <p:cNvPr id="4" name="Title 3">
            <a:extLst>
              <a:ext uri="{FF2B5EF4-FFF2-40B4-BE49-F238E27FC236}">
                <a16:creationId xmlns:a16="http://schemas.microsoft.com/office/drawing/2014/main" id="{DFE7D8A0-7B0B-1942-A1EE-03A07811BAEC}"/>
              </a:ext>
            </a:extLst>
          </p:cNvPr>
          <p:cNvSpPr txBox="1">
            <a:spLocks/>
          </p:cNvSpPr>
          <p:nvPr/>
        </p:nvSpPr>
        <p:spPr>
          <a:xfrm>
            <a:off x="37296" y="0"/>
            <a:ext cx="7461925" cy="633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latin typeface="Courier" pitchFamily="2" charset="0"/>
              </a:rPr>
              <a:t>Cafetiere coffee/ scroll down</a:t>
            </a:r>
            <a:endParaRPr lang="en-US" sz="2800" dirty="0">
              <a:latin typeface="Courier" pitchFamily="2" charset="0"/>
            </a:endParaRPr>
          </a:p>
        </p:txBody>
      </p:sp>
      <p:pic>
        <p:nvPicPr>
          <p:cNvPr id="5" name="Picture 4">
            <a:extLst>
              <a:ext uri="{FF2B5EF4-FFF2-40B4-BE49-F238E27FC236}">
                <a16:creationId xmlns:a16="http://schemas.microsoft.com/office/drawing/2014/main" id="{39DB17D4-1336-B94C-8FAD-11B35FC3458D}"/>
              </a:ext>
            </a:extLst>
          </p:cNvPr>
          <p:cNvPicPr/>
          <p:nvPr/>
        </p:nvPicPr>
        <p:blipFill>
          <a:blip r:embed="rId2" cstate="email">
            <a:extLst>
              <a:ext uri="{28A0092B-C50C-407E-A947-70E740481C1C}">
                <a14:useLocalDpi xmlns:a14="http://schemas.microsoft.com/office/drawing/2010/main"/>
              </a:ext>
            </a:extLst>
          </a:blip>
          <a:stretch>
            <a:fillRect/>
          </a:stretch>
        </p:blipFill>
        <p:spPr>
          <a:xfrm>
            <a:off x="8261252" y="633706"/>
            <a:ext cx="3062530" cy="3862489"/>
          </a:xfrm>
          <a:prstGeom prst="rect">
            <a:avLst/>
          </a:prstGeom>
        </p:spPr>
      </p:pic>
      <p:sp>
        <p:nvSpPr>
          <p:cNvPr id="6" name="Rectangle 5">
            <a:extLst>
              <a:ext uri="{FF2B5EF4-FFF2-40B4-BE49-F238E27FC236}">
                <a16:creationId xmlns:a16="http://schemas.microsoft.com/office/drawing/2014/main" id="{E0ED6576-2CC1-8942-8A37-A72F91EA839D}"/>
              </a:ext>
            </a:extLst>
          </p:cNvPr>
          <p:cNvSpPr/>
          <p:nvPr/>
        </p:nvSpPr>
        <p:spPr>
          <a:xfrm>
            <a:off x="8261252" y="4806735"/>
            <a:ext cx="3265132" cy="523220"/>
          </a:xfrm>
          <a:prstGeom prst="rect">
            <a:avLst/>
          </a:prstGeom>
        </p:spPr>
        <p:txBody>
          <a:bodyPr wrap="square">
            <a:spAutoFit/>
          </a:bodyPr>
          <a:lstStyle/>
          <a:p>
            <a:pPr algn="ctr"/>
            <a:r>
              <a:rPr lang="en-GB" sz="1400" b="1" dirty="0" err="1">
                <a:solidFill>
                  <a:srgbClr val="000000"/>
                </a:solidFill>
                <a:latin typeface="Sinkin Sans 400" pitchFamily="2" charset="77"/>
                <a:ea typeface="Times New Roman" panose="02020603050405020304" pitchFamily="18" charset="0"/>
                <a:cs typeface="Arial" panose="020B0604020202020204" pitchFamily="34" charset="0"/>
              </a:rPr>
              <a:t>Calimani's</a:t>
            </a:r>
            <a:r>
              <a:rPr lang="en-GB" sz="1400" b="1" dirty="0">
                <a:solidFill>
                  <a:srgbClr val="000000"/>
                </a:solidFill>
                <a:latin typeface="Sinkin Sans 400" pitchFamily="2" charset="77"/>
                <a:ea typeface="Times New Roman" panose="02020603050405020304" pitchFamily="18" charset="0"/>
                <a:cs typeface="Arial" panose="020B0604020202020204" pitchFamily="34" charset="0"/>
              </a:rPr>
              <a:t> patent drawings, 1929</a:t>
            </a:r>
            <a:r>
              <a:rPr lang="en-GB" sz="1400" b="1" dirty="0">
                <a:latin typeface="Sinkin Sans 400" pitchFamily="2" charset="77"/>
              </a:rPr>
              <a:t> </a:t>
            </a:r>
            <a:endParaRPr lang="en-US" sz="1400" b="1" dirty="0">
              <a:latin typeface="Sinkin Sans 400" pitchFamily="2" charset="77"/>
            </a:endParaRPr>
          </a:p>
        </p:txBody>
      </p:sp>
    </p:spTree>
    <p:extLst>
      <p:ext uri="{BB962C8B-B14F-4D97-AF65-F5344CB8AC3E}">
        <p14:creationId xmlns:p14="http://schemas.microsoft.com/office/powerpoint/2010/main" val="99692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7" y="0"/>
            <a:ext cx="4297660" cy="633706"/>
          </a:xfrm>
        </p:spPr>
        <p:txBody>
          <a:bodyPr>
            <a:noAutofit/>
          </a:bodyPr>
          <a:lstStyle/>
          <a:p>
            <a:r>
              <a:rPr lang="en-US" sz="2800" dirty="0" err="1">
                <a:latin typeface="Courier" pitchFamily="2" charset="0"/>
              </a:rPr>
              <a:t>Cafetiere</a:t>
            </a:r>
            <a:r>
              <a:rPr lang="en-US" sz="2800" dirty="0">
                <a:latin typeface="Courier" pitchFamily="2" charset="0"/>
              </a:rPr>
              <a:t> coffee</a:t>
            </a:r>
          </a:p>
        </p:txBody>
      </p:sp>
      <p:pic>
        <p:nvPicPr>
          <p:cNvPr id="10" name="Picture 9">
            <a:extLst>
              <a:ext uri="{FF2B5EF4-FFF2-40B4-BE49-F238E27FC236}">
                <a16:creationId xmlns:a16="http://schemas.microsoft.com/office/drawing/2014/main" id="{47C14862-BDD6-6449-8563-4C02316E7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463" y="687174"/>
            <a:ext cx="2237509" cy="2211692"/>
          </a:xfrm>
          <a:prstGeom prst="rect">
            <a:avLst/>
          </a:prstGeom>
        </p:spPr>
      </p:pic>
      <p:sp>
        <p:nvSpPr>
          <p:cNvPr id="12" name="TextBox 11">
            <a:extLst>
              <a:ext uri="{FF2B5EF4-FFF2-40B4-BE49-F238E27FC236}">
                <a16:creationId xmlns:a16="http://schemas.microsoft.com/office/drawing/2014/main" id="{746665F7-2F8A-B24D-9897-44D7E8711B6A}"/>
              </a:ext>
            </a:extLst>
          </p:cNvPr>
          <p:cNvSpPr txBox="1"/>
          <p:nvPr/>
        </p:nvSpPr>
        <p:spPr>
          <a:xfrm>
            <a:off x="2452567" y="1543513"/>
            <a:ext cx="7286865" cy="707886"/>
          </a:xfrm>
          <a:prstGeom prst="rect">
            <a:avLst/>
          </a:prstGeom>
          <a:noFill/>
        </p:spPr>
        <p:txBody>
          <a:bodyPr wrap="square" rtlCol="0">
            <a:spAutoFit/>
          </a:bodyPr>
          <a:lstStyle/>
          <a:p>
            <a:r>
              <a:rPr lang="en-US" sz="4000" dirty="0">
                <a:latin typeface="Sinkin Sans 400" pitchFamily="2" charset="77"/>
              </a:rPr>
              <a:t>The scoop with a twist</a:t>
            </a:r>
          </a:p>
        </p:txBody>
      </p:sp>
      <p:pic>
        <p:nvPicPr>
          <p:cNvPr id="3" name="Picture 2">
            <a:extLst>
              <a:ext uri="{FF2B5EF4-FFF2-40B4-BE49-F238E27FC236}">
                <a16:creationId xmlns:a16="http://schemas.microsoft.com/office/drawing/2014/main" id="{F14C166A-5F76-B845-8449-2202C72260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323983" y="102618"/>
            <a:ext cx="3579679" cy="3175744"/>
          </a:xfrm>
          <a:prstGeom prst="rect">
            <a:avLst/>
          </a:prstGeom>
        </p:spPr>
      </p:pic>
      <p:sp>
        <p:nvSpPr>
          <p:cNvPr id="23" name="TextBox 22">
            <a:extLst>
              <a:ext uri="{FF2B5EF4-FFF2-40B4-BE49-F238E27FC236}">
                <a16:creationId xmlns:a16="http://schemas.microsoft.com/office/drawing/2014/main" id="{AAA971BC-B4B4-2641-86D7-92C2E90E2ED7}"/>
              </a:ext>
            </a:extLst>
          </p:cNvPr>
          <p:cNvSpPr txBox="1"/>
          <p:nvPr/>
        </p:nvSpPr>
        <p:spPr>
          <a:xfrm>
            <a:off x="118101" y="4605621"/>
            <a:ext cx="9621331"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 </a:t>
            </a:r>
            <a:r>
              <a:rPr lang="en-US" sz="4000" dirty="0">
                <a:latin typeface="Sinkin Sans 400" pitchFamily="2" charset="77"/>
              </a:rPr>
              <a:t>cleans </a:t>
            </a:r>
            <a:r>
              <a:rPr lang="en-US" sz="4000" dirty="0" err="1">
                <a:latin typeface="Sinkin Sans 400" pitchFamily="2" charset="77"/>
              </a:rPr>
              <a:t>cafetieres</a:t>
            </a:r>
            <a:r>
              <a:rPr lang="en-US" sz="4000" dirty="0">
                <a:latin typeface="Sinkin Sans 400" pitchFamily="2" charset="77"/>
              </a:rPr>
              <a:t> easily</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958"/>
          <a:stretch/>
        </p:blipFill>
        <p:spPr>
          <a:xfrm>
            <a:off x="8349902" y="3866944"/>
            <a:ext cx="5179280" cy="5026046"/>
          </a:xfrm>
          <a:prstGeom prst="rect">
            <a:avLst/>
          </a:prstGeom>
        </p:spPr>
      </p:pic>
      <p:sp>
        <p:nvSpPr>
          <p:cNvPr id="27" name="TextBox 26">
            <a:extLst>
              <a:ext uri="{FF2B5EF4-FFF2-40B4-BE49-F238E27FC236}">
                <a16:creationId xmlns:a16="http://schemas.microsoft.com/office/drawing/2014/main" id="{D196E9F8-13C7-1D4A-9D12-BAF8F4B47440}"/>
              </a:ext>
            </a:extLst>
          </p:cNvPr>
          <p:cNvSpPr txBox="1"/>
          <p:nvPr/>
        </p:nvSpPr>
        <p:spPr>
          <a:xfrm>
            <a:off x="118101" y="3059668"/>
            <a:ext cx="1616363" cy="646331"/>
          </a:xfrm>
          <a:prstGeom prst="rect">
            <a:avLst/>
          </a:prstGeom>
          <a:noFill/>
          <a:ln w="28575">
            <a:solidFill>
              <a:schemeClr val="tx1"/>
            </a:solidFill>
          </a:ln>
        </p:spPr>
        <p:txBody>
          <a:bodyPr wrap="square" rtlCol="0">
            <a:spAutoFit/>
          </a:bodyPr>
          <a:lstStyle>
            <a:defPPr>
              <a:defRPr lang="en-US"/>
            </a:defPPr>
            <a:lvl1pPr algn="ctr">
              <a:defRPr b="0">
                <a:latin typeface="Sinkin Sans 400" pitchFamily="2" charset="77"/>
              </a:defRPr>
            </a:lvl1pPr>
          </a:lstStyle>
          <a:p>
            <a:r>
              <a:rPr lang="en-US" dirty="0"/>
              <a:t>Home</a:t>
            </a:r>
          </a:p>
          <a:p>
            <a:endParaRPr lang="en-US" dirty="0"/>
          </a:p>
        </p:txBody>
      </p:sp>
      <p:sp>
        <p:nvSpPr>
          <p:cNvPr id="28" name="TextBox 27">
            <a:extLst>
              <a:ext uri="{FF2B5EF4-FFF2-40B4-BE49-F238E27FC236}">
                <a16:creationId xmlns:a16="http://schemas.microsoft.com/office/drawing/2014/main" id="{094200B4-3807-3642-BDF7-86015D3C7651}"/>
              </a:ext>
            </a:extLst>
          </p:cNvPr>
          <p:cNvSpPr txBox="1"/>
          <p:nvPr/>
        </p:nvSpPr>
        <p:spPr>
          <a:xfrm>
            <a:off x="8762031" y="304848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FAQs</a:t>
            </a:r>
          </a:p>
          <a:p>
            <a:pPr algn="ctr"/>
            <a:endParaRPr lang="en-US" dirty="0">
              <a:latin typeface="Sinkin Sans 400" pitchFamily="2" charset="77"/>
            </a:endParaRPr>
          </a:p>
        </p:txBody>
      </p:sp>
      <p:sp>
        <p:nvSpPr>
          <p:cNvPr id="29" name="TextBox 28">
            <a:extLst>
              <a:ext uri="{FF2B5EF4-FFF2-40B4-BE49-F238E27FC236}">
                <a16:creationId xmlns:a16="http://schemas.microsoft.com/office/drawing/2014/main" id="{E0A1427F-158E-EB43-A0D8-0E883FDEC531}"/>
              </a:ext>
            </a:extLst>
          </p:cNvPr>
          <p:cNvSpPr txBox="1"/>
          <p:nvPr/>
        </p:nvSpPr>
        <p:spPr>
          <a:xfrm>
            <a:off x="5304459" y="3059668"/>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Recycle &amp; compost</a:t>
            </a:r>
          </a:p>
        </p:txBody>
      </p:sp>
      <p:sp>
        <p:nvSpPr>
          <p:cNvPr id="30" name="TextBox 29">
            <a:extLst>
              <a:ext uri="{FF2B5EF4-FFF2-40B4-BE49-F238E27FC236}">
                <a16:creationId xmlns:a16="http://schemas.microsoft.com/office/drawing/2014/main" id="{603457C5-FCC5-374D-9A2D-EBC47EEC7DBA}"/>
              </a:ext>
            </a:extLst>
          </p:cNvPr>
          <p:cNvSpPr txBox="1"/>
          <p:nvPr/>
        </p:nvSpPr>
        <p:spPr>
          <a:xfrm>
            <a:off x="1846887" y="3048347"/>
            <a:ext cx="1616363" cy="646331"/>
          </a:xfrm>
          <a:prstGeom prst="rect">
            <a:avLst/>
          </a:prstGeom>
          <a:noFill/>
          <a:ln w="28575">
            <a:solidFill>
              <a:schemeClr val="tx1"/>
            </a:solidFill>
          </a:ln>
        </p:spPr>
        <p:txBody>
          <a:bodyPr wrap="square" rtlCol="0">
            <a:spAutoFit/>
          </a:bodyPr>
          <a:lstStyle>
            <a:defPPr>
              <a:defRPr lang="en-US"/>
            </a:defPPr>
            <a:lvl1pPr algn="ctr">
              <a:defRPr b="1">
                <a:latin typeface="Volkswagen-DemiBold" pitchFamily="2" charset="77"/>
              </a:defRPr>
            </a:lvl1pPr>
          </a:lstStyle>
          <a:p>
            <a:r>
              <a:rPr lang="en-US" b="0" dirty="0" err="1">
                <a:latin typeface="Sinkin Sans 400" pitchFamily="2" charset="77"/>
              </a:rPr>
              <a:t>Cafetiere</a:t>
            </a:r>
            <a:r>
              <a:rPr lang="en-US" b="0" dirty="0">
                <a:latin typeface="Sinkin Sans 400" pitchFamily="2" charset="77"/>
              </a:rPr>
              <a:t> coffee</a:t>
            </a:r>
          </a:p>
        </p:txBody>
      </p:sp>
      <p:sp>
        <p:nvSpPr>
          <p:cNvPr id="31" name="TextBox 30">
            <a:extLst>
              <a:ext uri="{FF2B5EF4-FFF2-40B4-BE49-F238E27FC236}">
                <a16:creationId xmlns:a16="http://schemas.microsoft.com/office/drawing/2014/main" id="{8767F68A-D2C8-1E4B-B174-F42B541A087F}"/>
              </a:ext>
            </a:extLst>
          </p:cNvPr>
          <p:cNvSpPr txBox="1"/>
          <p:nvPr/>
        </p:nvSpPr>
        <p:spPr>
          <a:xfrm>
            <a:off x="10490815" y="304955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Shop</a:t>
            </a:r>
          </a:p>
          <a:p>
            <a:pPr algn="ctr"/>
            <a:endParaRPr lang="en-US" dirty="0">
              <a:latin typeface="Sinkin Sans 400" pitchFamily="2" charset="77"/>
            </a:endParaRPr>
          </a:p>
        </p:txBody>
      </p:sp>
      <p:sp>
        <p:nvSpPr>
          <p:cNvPr id="32" name="TextBox 31">
            <a:extLst>
              <a:ext uri="{FF2B5EF4-FFF2-40B4-BE49-F238E27FC236}">
                <a16:creationId xmlns:a16="http://schemas.microsoft.com/office/drawing/2014/main" id="{A01743BA-08C2-634D-B51F-8223A9682FE5}"/>
              </a:ext>
            </a:extLst>
          </p:cNvPr>
          <p:cNvSpPr txBox="1"/>
          <p:nvPr/>
        </p:nvSpPr>
        <p:spPr>
          <a:xfrm>
            <a:off x="3575673" y="3058654"/>
            <a:ext cx="1616363" cy="646331"/>
          </a:xfrm>
          <a:prstGeom prst="rect">
            <a:avLst/>
          </a:prstGeom>
          <a:noFill/>
          <a:ln w="76200">
            <a:solidFill>
              <a:srgbClr val="BF1E6A"/>
            </a:solidFill>
          </a:ln>
        </p:spPr>
        <p:txBody>
          <a:bodyPr wrap="square" rtlCol="0">
            <a:spAutoFit/>
          </a:bodyPr>
          <a:lstStyle>
            <a:defPPr>
              <a:defRPr lang="en-US"/>
            </a:defPPr>
            <a:lvl1pPr algn="ctr">
              <a:defRPr>
                <a:latin typeface="Sinkin Sans 400" pitchFamily="2" charset="77"/>
              </a:defRPr>
            </a:lvl1pPr>
          </a:lstStyle>
          <a:p>
            <a:r>
              <a:rPr lang="en-US" dirty="0"/>
              <a:t>Mess free cleaning</a:t>
            </a:r>
          </a:p>
        </p:txBody>
      </p:sp>
      <p:sp>
        <p:nvSpPr>
          <p:cNvPr id="33" name="TextBox 32">
            <a:extLst>
              <a:ext uri="{FF2B5EF4-FFF2-40B4-BE49-F238E27FC236}">
                <a16:creationId xmlns:a16="http://schemas.microsoft.com/office/drawing/2014/main" id="{BFAAF69D-BC2F-7142-AA57-B0BDFD15F847}"/>
              </a:ext>
            </a:extLst>
          </p:cNvPr>
          <p:cNvSpPr txBox="1"/>
          <p:nvPr/>
        </p:nvSpPr>
        <p:spPr>
          <a:xfrm>
            <a:off x="7033245" y="3069059"/>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Block free sinks</a:t>
            </a:r>
          </a:p>
        </p:txBody>
      </p:sp>
      <p:pic>
        <p:nvPicPr>
          <p:cNvPr id="20" name="Picture 19">
            <a:extLst>
              <a:ext uri="{FF2B5EF4-FFF2-40B4-BE49-F238E27FC236}">
                <a16:creationId xmlns:a16="http://schemas.microsoft.com/office/drawing/2014/main" id="{2298443D-2F70-5143-BB8A-061312261C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9794" y="61603"/>
            <a:ext cx="550531" cy="550531"/>
          </a:xfrm>
          <a:prstGeom prst="rect">
            <a:avLst/>
          </a:prstGeom>
        </p:spPr>
      </p:pic>
      <p:pic>
        <p:nvPicPr>
          <p:cNvPr id="21" name="Picture 20">
            <a:extLst>
              <a:ext uri="{FF2B5EF4-FFF2-40B4-BE49-F238E27FC236}">
                <a16:creationId xmlns:a16="http://schemas.microsoft.com/office/drawing/2014/main" id="{4F7E0DCA-89B3-714C-93E1-505267EBE37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9542" y="61603"/>
            <a:ext cx="549861" cy="549861"/>
          </a:xfrm>
          <a:prstGeom prst="rect">
            <a:avLst/>
          </a:prstGeom>
        </p:spPr>
      </p:pic>
      <p:pic>
        <p:nvPicPr>
          <p:cNvPr id="24" name="Picture 23">
            <a:extLst>
              <a:ext uri="{FF2B5EF4-FFF2-40B4-BE49-F238E27FC236}">
                <a16:creationId xmlns:a16="http://schemas.microsoft.com/office/drawing/2014/main" id="{1C7ED40E-7C1C-D646-A6D9-4CAAD26EB91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80708" y="51918"/>
            <a:ext cx="551703" cy="551703"/>
          </a:xfrm>
          <a:prstGeom prst="rect">
            <a:avLst/>
          </a:prstGeom>
        </p:spPr>
      </p:pic>
    </p:spTree>
    <p:extLst>
      <p:ext uri="{BB962C8B-B14F-4D97-AF65-F5344CB8AC3E}">
        <p14:creationId xmlns:p14="http://schemas.microsoft.com/office/powerpoint/2010/main" val="3621710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a:latin typeface="Courier" pitchFamily="2" charset="0"/>
              </a:rPr>
              <a:t>Home / scroll down</a:t>
            </a:r>
          </a:p>
        </p:txBody>
      </p:sp>
      <p:pic>
        <p:nvPicPr>
          <p:cNvPr id="7" name="Content Placeholder 3" descr="DSC_0722.jpg">
            <a:extLst>
              <a:ext uri="{FF2B5EF4-FFF2-40B4-BE49-F238E27FC236}">
                <a16:creationId xmlns:a16="http://schemas.microsoft.com/office/drawing/2014/main" id="{BD829DFF-84A1-C642-97B0-8433C61E3829}"/>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856814" y="782346"/>
            <a:ext cx="8112376" cy="6087291"/>
          </a:xfrm>
        </p:spPr>
      </p:pic>
      <p:sp>
        <p:nvSpPr>
          <p:cNvPr id="24" name="TextBox 23">
            <a:extLst>
              <a:ext uri="{FF2B5EF4-FFF2-40B4-BE49-F238E27FC236}">
                <a16:creationId xmlns:a16="http://schemas.microsoft.com/office/drawing/2014/main" id="{A3F5631F-F78A-D24F-B64B-2EE75744CEC7}"/>
              </a:ext>
            </a:extLst>
          </p:cNvPr>
          <p:cNvSpPr txBox="1"/>
          <p:nvPr/>
        </p:nvSpPr>
        <p:spPr>
          <a:xfrm>
            <a:off x="1856815" y="2932371"/>
            <a:ext cx="8112376" cy="1323439"/>
          </a:xfrm>
          <a:prstGeom prst="rect">
            <a:avLst/>
          </a:prstGeom>
          <a:noFill/>
        </p:spPr>
        <p:txBody>
          <a:bodyPr wrap="square" rtlCol="0">
            <a:spAutoFit/>
          </a:bodyPr>
          <a:lstStyle/>
          <a:p>
            <a:pPr algn="ctr"/>
            <a:r>
              <a:rPr lang="en-US" sz="4000" b="1" dirty="0" err="1">
                <a:solidFill>
                  <a:schemeClr val="bg1"/>
                </a:solidFill>
                <a:latin typeface="Sinkin Sans 400" pitchFamily="2" charset="77"/>
              </a:rPr>
              <a:t>Cafetieres</a:t>
            </a:r>
            <a:r>
              <a:rPr lang="en-US" sz="4000" b="1" dirty="0">
                <a:solidFill>
                  <a:schemeClr val="bg1"/>
                </a:solidFill>
                <a:latin typeface="Sinkin Sans 400" pitchFamily="2" charset="77"/>
              </a:rPr>
              <a:t> are a mess to clean up</a:t>
            </a:r>
          </a:p>
        </p:txBody>
      </p:sp>
      <p:sp>
        <p:nvSpPr>
          <p:cNvPr id="5" name="TextBox 4">
            <a:extLst>
              <a:ext uri="{FF2B5EF4-FFF2-40B4-BE49-F238E27FC236}">
                <a16:creationId xmlns:a16="http://schemas.microsoft.com/office/drawing/2014/main" id="{C3A5B267-9973-904B-8E68-26886CA53C5F}"/>
              </a:ext>
            </a:extLst>
          </p:cNvPr>
          <p:cNvSpPr txBox="1"/>
          <p:nvPr/>
        </p:nvSpPr>
        <p:spPr>
          <a:xfrm>
            <a:off x="537062" y="5363511"/>
            <a:ext cx="1134720" cy="830997"/>
          </a:xfrm>
          <a:prstGeom prst="rect">
            <a:avLst/>
          </a:prstGeom>
          <a:noFill/>
        </p:spPr>
        <p:txBody>
          <a:bodyPr wrap="square" rtlCol="0">
            <a:spAutoFit/>
          </a:bodyPr>
          <a:lstStyle/>
          <a:p>
            <a:r>
              <a:rPr lang="en-US" sz="2400" b="1" dirty="0">
                <a:solidFill>
                  <a:srgbClr val="ED0007"/>
                </a:solidFill>
                <a:latin typeface="Courier" pitchFamily="2" charset="0"/>
              </a:rPr>
              <a:t>Mess image</a:t>
            </a:r>
          </a:p>
        </p:txBody>
      </p:sp>
    </p:spTree>
    <p:extLst>
      <p:ext uri="{BB962C8B-B14F-4D97-AF65-F5344CB8AC3E}">
        <p14:creationId xmlns:p14="http://schemas.microsoft.com/office/powerpoint/2010/main" val="56139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a:latin typeface="Courier" pitchFamily="2" charset="0"/>
              </a:rPr>
              <a:t>Home / scroll down</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48486" y="330255"/>
            <a:ext cx="2661380" cy="6095421"/>
          </a:xfrm>
          <a:prstGeom prst="rect">
            <a:avLst/>
          </a:prstGeom>
        </p:spPr>
      </p:pic>
      <p:sp>
        <p:nvSpPr>
          <p:cNvPr id="24" name="TextBox 23">
            <a:extLst>
              <a:ext uri="{FF2B5EF4-FFF2-40B4-BE49-F238E27FC236}">
                <a16:creationId xmlns:a16="http://schemas.microsoft.com/office/drawing/2014/main" id="{A3F5631F-F78A-D24F-B64B-2EE75744CEC7}"/>
              </a:ext>
            </a:extLst>
          </p:cNvPr>
          <p:cNvSpPr txBox="1"/>
          <p:nvPr/>
        </p:nvSpPr>
        <p:spPr>
          <a:xfrm>
            <a:off x="2424113" y="1547625"/>
            <a:ext cx="7158716" cy="707886"/>
          </a:xfrm>
          <a:prstGeom prst="rect">
            <a:avLst/>
          </a:prstGeom>
          <a:noFill/>
        </p:spPr>
        <p:txBody>
          <a:bodyPr wrap="square" rtlCol="0">
            <a:spAutoFit/>
          </a:bodyPr>
          <a:lstStyle/>
          <a:p>
            <a:r>
              <a:rPr lang="en-US" sz="4000" dirty="0">
                <a:latin typeface="Sinkin Sans 400" pitchFamily="2" charset="77"/>
              </a:rPr>
              <a:t>Cleans </a:t>
            </a:r>
            <a:r>
              <a:rPr lang="en-US" sz="4000" dirty="0" err="1">
                <a:latin typeface="Sinkin Sans 400" pitchFamily="2" charset="77"/>
              </a:rPr>
              <a:t>cafetieres</a:t>
            </a:r>
            <a:r>
              <a:rPr lang="en-US" sz="4000" dirty="0">
                <a:latin typeface="Sinkin Sans 400" pitchFamily="2" charset="77"/>
              </a:rPr>
              <a:t> easily</a:t>
            </a:r>
          </a:p>
        </p:txBody>
      </p:sp>
      <p:pic>
        <p:nvPicPr>
          <p:cNvPr id="7" name="Picture 6">
            <a:extLst>
              <a:ext uri="{FF2B5EF4-FFF2-40B4-BE49-F238E27FC236}">
                <a16:creationId xmlns:a16="http://schemas.microsoft.com/office/drawing/2014/main" id="{4657FC1D-2DF6-8846-97A6-B4A6F9AC79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035" y="661414"/>
            <a:ext cx="2237509" cy="2211692"/>
          </a:xfrm>
          <a:prstGeom prst="rect">
            <a:avLst/>
          </a:prstGeom>
        </p:spPr>
      </p:pic>
      <p:sp>
        <p:nvSpPr>
          <p:cNvPr id="9" name="TextBox 8">
            <a:extLst>
              <a:ext uri="{FF2B5EF4-FFF2-40B4-BE49-F238E27FC236}">
                <a16:creationId xmlns:a16="http://schemas.microsoft.com/office/drawing/2014/main" id="{B1F6597A-B6F5-9C4B-9CCA-A376715F4D33}"/>
              </a:ext>
            </a:extLst>
          </p:cNvPr>
          <p:cNvSpPr txBox="1"/>
          <p:nvPr/>
        </p:nvSpPr>
        <p:spPr>
          <a:xfrm>
            <a:off x="2424113" y="2730037"/>
            <a:ext cx="3568627" cy="707886"/>
          </a:xfrm>
          <a:prstGeom prst="rect">
            <a:avLst/>
          </a:prstGeom>
          <a:noFill/>
        </p:spPr>
        <p:txBody>
          <a:bodyPr wrap="square" rtlCol="0">
            <a:spAutoFit/>
          </a:bodyPr>
          <a:lstStyle/>
          <a:p>
            <a:r>
              <a:rPr lang="en-US" sz="4000" dirty="0">
                <a:latin typeface="Sinkin Sans 400" pitchFamily="2" charset="77"/>
              </a:rPr>
              <a:t>Easy</a:t>
            </a:r>
          </a:p>
        </p:txBody>
      </p:sp>
      <p:sp>
        <p:nvSpPr>
          <p:cNvPr id="10" name="TextBox 9">
            <a:extLst>
              <a:ext uri="{FF2B5EF4-FFF2-40B4-BE49-F238E27FC236}">
                <a16:creationId xmlns:a16="http://schemas.microsoft.com/office/drawing/2014/main" id="{102020E1-A48C-294D-BC1D-582B2407773F}"/>
              </a:ext>
            </a:extLst>
          </p:cNvPr>
          <p:cNvSpPr txBox="1"/>
          <p:nvPr/>
        </p:nvSpPr>
        <p:spPr>
          <a:xfrm>
            <a:off x="2424113" y="5094862"/>
            <a:ext cx="5635182" cy="707886"/>
          </a:xfrm>
          <a:prstGeom prst="rect">
            <a:avLst/>
          </a:prstGeom>
          <a:noFill/>
        </p:spPr>
        <p:txBody>
          <a:bodyPr wrap="square" rtlCol="0">
            <a:spAutoFit/>
          </a:bodyPr>
          <a:lstStyle/>
          <a:p>
            <a:r>
              <a:rPr lang="en-US" sz="4000" dirty="0">
                <a:latin typeface="Sinkin Sans 400" pitchFamily="2" charset="77"/>
              </a:rPr>
              <a:t>No sink blockages</a:t>
            </a:r>
          </a:p>
        </p:txBody>
      </p:sp>
      <p:sp>
        <p:nvSpPr>
          <p:cNvPr id="11" name="TextBox 10">
            <a:extLst>
              <a:ext uri="{FF2B5EF4-FFF2-40B4-BE49-F238E27FC236}">
                <a16:creationId xmlns:a16="http://schemas.microsoft.com/office/drawing/2014/main" id="{B46DCCDF-8CAF-BE47-89B3-876A187624AF}"/>
              </a:ext>
            </a:extLst>
          </p:cNvPr>
          <p:cNvSpPr txBox="1"/>
          <p:nvPr/>
        </p:nvSpPr>
        <p:spPr>
          <a:xfrm>
            <a:off x="2424113" y="3912449"/>
            <a:ext cx="3590691" cy="707886"/>
          </a:xfrm>
          <a:prstGeom prst="rect">
            <a:avLst/>
          </a:prstGeom>
          <a:noFill/>
        </p:spPr>
        <p:txBody>
          <a:bodyPr wrap="square" rtlCol="0">
            <a:spAutoFit/>
          </a:bodyPr>
          <a:lstStyle/>
          <a:p>
            <a:r>
              <a:rPr lang="en-US" sz="4000" dirty="0">
                <a:latin typeface="Sinkin Sans 400" pitchFamily="2" charset="77"/>
              </a:rPr>
              <a:t>No mess</a:t>
            </a:r>
          </a:p>
        </p:txBody>
      </p:sp>
    </p:spTree>
    <p:extLst>
      <p:ext uri="{BB962C8B-B14F-4D97-AF65-F5344CB8AC3E}">
        <p14:creationId xmlns:p14="http://schemas.microsoft.com/office/powerpoint/2010/main" val="4045309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a:latin typeface="Courier" pitchFamily="2" charset="0"/>
              </a:rPr>
              <a:t>Home / scroll down</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0620" y="495626"/>
            <a:ext cx="2661380" cy="6095421"/>
          </a:xfrm>
          <a:prstGeom prst="rect">
            <a:avLst/>
          </a:prstGeom>
        </p:spPr>
      </p:pic>
      <p:sp>
        <p:nvSpPr>
          <p:cNvPr id="24" name="TextBox 23">
            <a:extLst>
              <a:ext uri="{FF2B5EF4-FFF2-40B4-BE49-F238E27FC236}">
                <a16:creationId xmlns:a16="http://schemas.microsoft.com/office/drawing/2014/main" id="{A3F5631F-F78A-D24F-B64B-2EE75744CEC7}"/>
              </a:ext>
            </a:extLst>
          </p:cNvPr>
          <p:cNvSpPr txBox="1"/>
          <p:nvPr/>
        </p:nvSpPr>
        <p:spPr>
          <a:xfrm>
            <a:off x="2424113" y="1547625"/>
            <a:ext cx="7158716" cy="707886"/>
          </a:xfrm>
          <a:prstGeom prst="rect">
            <a:avLst/>
          </a:prstGeom>
          <a:noFill/>
        </p:spPr>
        <p:txBody>
          <a:bodyPr wrap="square" rtlCol="0">
            <a:spAutoFit/>
          </a:bodyPr>
          <a:lstStyle/>
          <a:p>
            <a:r>
              <a:rPr lang="en-US" sz="4000" dirty="0">
                <a:latin typeface="Sinkin Sans 400" pitchFamily="2" charset="77"/>
              </a:rPr>
              <a:t>Cleans </a:t>
            </a:r>
            <a:r>
              <a:rPr lang="en-US" sz="4000" dirty="0" err="1">
                <a:latin typeface="Sinkin Sans 400" pitchFamily="2" charset="77"/>
              </a:rPr>
              <a:t>cafetieres</a:t>
            </a:r>
            <a:r>
              <a:rPr lang="en-US" sz="4000" dirty="0">
                <a:latin typeface="Sinkin Sans 400" pitchFamily="2" charset="77"/>
              </a:rPr>
              <a:t> easily</a:t>
            </a:r>
          </a:p>
        </p:txBody>
      </p:sp>
      <p:pic>
        <p:nvPicPr>
          <p:cNvPr id="7" name="Picture 6">
            <a:extLst>
              <a:ext uri="{FF2B5EF4-FFF2-40B4-BE49-F238E27FC236}">
                <a16:creationId xmlns:a16="http://schemas.microsoft.com/office/drawing/2014/main" id="{4657FC1D-2DF6-8846-97A6-B4A6F9AC792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035" y="661414"/>
            <a:ext cx="2237509" cy="2211692"/>
          </a:xfrm>
          <a:prstGeom prst="rect">
            <a:avLst/>
          </a:prstGeom>
        </p:spPr>
      </p:pic>
      <p:sp>
        <p:nvSpPr>
          <p:cNvPr id="12" name="TextBox 11">
            <a:extLst>
              <a:ext uri="{FF2B5EF4-FFF2-40B4-BE49-F238E27FC236}">
                <a16:creationId xmlns:a16="http://schemas.microsoft.com/office/drawing/2014/main" id="{9275F570-A733-BD42-BC8F-FFD1FC621FF6}"/>
              </a:ext>
            </a:extLst>
          </p:cNvPr>
          <p:cNvSpPr txBox="1"/>
          <p:nvPr/>
        </p:nvSpPr>
        <p:spPr>
          <a:xfrm>
            <a:off x="389279" y="3847243"/>
            <a:ext cx="1783494" cy="1200329"/>
          </a:xfrm>
          <a:prstGeom prst="rect">
            <a:avLst/>
          </a:prstGeom>
          <a:noFill/>
        </p:spPr>
        <p:txBody>
          <a:bodyPr wrap="square" rtlCol="0">
            <a:spAutoFit/>
          </a:bodyPr>
          <a:lstStyle/>
          <a:p>
            <a:r>
              <a:rPr lang="en-US" sz="2400" b="1" dirty="0">
                <a:solidFill>
                  <a:srgbClr val="ED0007"/>
                </a:solidFill>
                <a:latin typeface="Courier" pitchFamily="2" charset="0"/>
              </a:rPr>
              <a:t>Video of </a:t>
            </a:r>
            <a:r>
              <a:rPr lang="en-US" sz="2400" b="1" dirty="0" err="1">
                <a:solidFill>
                  <a:srgbClr val="ED0007"/>
                </a:solidFill>
                <a:latin typeface="Courier" pitchFamily="2" charset="0"/>
              </a:rPr>
              <a:t>scoof</a:t>
            </a:r>
            <a:r>
              <a:rPr lang="en-US" sz="2400" b="1" dirty="0">
                <a:solidFill>
                  <a:srgbClr val="ED0007"/>
                </a:solidFill>
                <a:latin typeface="Courier" pitchFamily="2" charset="0"/>
              </a:rPr>
              <a:t> working</a:t>
            </a:r>
          </a:p>
        </p:txBody>
      </p:sp>
      <p:pic>
        <p:nvPicPr>
          <p:cNvPr id="2" name="Scoof video clip.mp4">
            <a:hlinkClick r:id="" action="ppaction://media"/>
            <a:extLst>
              <a:ext uri="{FF2B5EF4-FFF2-40B4-BE49-F238E27FC236}">
                <a16:creationId xmlns:a16="http://schemas.microsoft.com/office/drawing/2014/main" id="{40B2E1BE-74C0-FA4A-815A-C4905E5ECA2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201524" y="2506662"/>
            <a:ext cx="7735887" cy="4351338"/>
          </a:xfrm>
        </p:spPr>
      </p:pic>
    </p:spTree>
    <p:extLst>
      <p:ext uri="{BB962C8B-B14F-4D97-AF65-F5344CB8AC3E}">
        <p14:creationId xmlns:p14="http://schemas.microsoft.com/office/powerpoint/2010/main" val="105125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EF01C-480A-404D-A1BC-97418A3DFE27}"/>
              </a:ext>
            </a:extLst>
          </p:cNvPr>
          <p:cNvSpPr>
            <a:spLocks noGrp="1"/>
          </p:cNvSpPr>
          <p:nvPr>
            <p:ph idx="1"/>
          </p:nvPr>
        </p:nvSpPr>
        <p:spPr>
          <a:xfrm>
            <a:off x="671946" y="957407"/>
            <a:ext cx="10515600" cy="1215717"/>
          </a:xfrm>
          <a:noFill/>
        </p:spPr>
        <p:txBody>
          <a:bodyPr wrap="square" rtlCol="0">
            <a:spAutoFit/>
          </a:bodyPr>
          <a:lstStyle/>
          <a:p>
            <a:pPr marL="0" indent="0">
              <a:buNone/>
            </a:pPr>
            <a:r>
              <a:rPr lang="en-GB" sz="4000" dirty="0" err="1">
                <a:latin typeface="Sinkin Sans 400" pitchFamily="2" charset="77"/>
              </a:rPr>
              <a:t>Scoof</a:t>
            </a:r>
            <a:r>
              <a:rPr lang="en-GB" sz="4000" baseline="30000" dirty="0">
                <a:latin typeface="Sinkin Sans 400" pitchFamily="2" charset="77"/>
              </a:rPr>
              <a:t>®</a:t>
            </a:r>
            <a:r>
              <a:rPr lang="en-GB" sz="4000" dirty="0">
                <a:latin typeface="Sinkin Sans 400" pitchFamily="2" charset="77"/>
              </a:rPr>
              <a:t> makes cleaning </a:t>
            </a:r>
            <a:r>
              <a:rPr lang="en-GB" sz="4000" dirty="0" err="1">
                <a:latin typeface="Sinkin Sans 400" pitchFamily="2" charset="77"/>
              </a:rPr>
              <a:t>cafetieres</a:t>
            </a:r>
            <a:r>
              <a:rPr lang="en-GB" sz="4000" dirty="0">
                <a:latin typeface="Sinkin Sans 400" pitchFamily="2" charset="77"/>
              </a:rPr>
              <a:t> easy</a:t>
            </a:r>
          </a:p>
        </p:txBody>
      </p:sp>
      <p:sp>
        <p:nvSpPr>
          <p:cNvPr id="4" name="Title 3">
            <a:extLst>
              <a:ext uri="{FF2B5EF4-FFF2-40B4-BE49-F238E27FC236}">
                <a16:creationId xmlns:a16="http://schemas.microsoft.com/office/drawing/2014/main" id="{DFE7D8A0-7B0B-1942-A1EE-03A07811BAEC}"/>
              </a:ext>
            </a:extLst>
          </p:cNvPr>
          <p:cNvSpPr txBox="1">
            <a:spLocks/>
          </p:cNvSpPr>
          <p:nvPr/>
        </p:nvSpPr>
        <p:spPr>
          <a:xfrm>
            <a:off x="37296" y="0"/>
            <a:ext cx="7461925" cy="633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urier" pitchFamily="2" charset="0"/>
              </a:rPr>
              <a:t>Mess free cleaning/ scroll down</a:t>
            </a:r>
          </a:p>
        </p:txBody>
      </p:sp>
      <p:pic>
        <p:nvPicPr>
          <p:cNvPr id="2" name="Picture 1">
            <a:extLst>
              <a:ext uri="{FF2B5EF4-FFF2-40B4-BE49-F238E27FC236}">
                <a16:creationId xmlns:a16="http://schemas.microsoft.com/office/drawing/2014/main" id="{4C543B0E-C349-1440-B63E-73711C1A41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3978" y="5638258"/>
            <a:ext cx="921359" cy="1007248"/>
          </a:xfrm>
          <a:prstGeom prst="rect">
            <a:avLst/>
          </a:prstGeom>
        </p:spPr>
      </p:pic>
      <p:pic>
        <p:nvPicPr>
          <p:cNvPr id="5" name="Picture 4">
            <a:extLst>
              <a:ext uri="{FF2B5EF4-FFF2-40B4-BE49-F238E27FC236}">
                <a16:creationId xmlns:a16="http://schemas.microsoft.com/office/drawing/2014/main" id="{20E74477-F822-9147-A437-30F8AA9772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89971" y="5638258"/>
            <a:ext cx="929166" cy="968207"/>
          </a:xfrm>
          <a:prstGeom prst="rect">
            <a:avLst/>
          </a:prstGeom>
        </p:spPr>
      </p:pic>
      <p:pic>
        <p:nvPicPr>
          <p:cNvPr id="6" name="Picture 5">
            <a:extLst>
              <a:ext uri="{FF2B5EF4-FFF2-40B4-BE49-F238E27FC236}">
                <a16:creationId xmlns:a16="http://schemas.microsoft.com/office/drawing/2014/main" id="{E308992D-2B55-B247-B68D-EA89E1F725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79167" y="5638258"/>
            <a:ext cx="936974" cy="976015"/>
          </a:xfrm>
          <a:prstGeom prst="rect">
            <a:avLst/>
          </a:prstGeom>
        </p:spPr>
      </p:pic>
      <p:pic>
        <p:nvPicPr>
          <p:cNvPr id="7" name="Picture 6">
            <a:extLst>
              <a:ext uri="{FF2B5EF4-FFF2-40B4-BE49-F238E27FC236}">
                <a16:creationId xmlns:a16="http://schemas.microsoft.com/office/drawing/2014/main" id="{3E51E836-2924-1248-A835-E9CF011116F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92967" y="5638258"/>
            <a:ext cx="913550" cy="991631"/>
          </a:xfrm>
          <a:prstGeom prst="rect">
            <a:avLst/>
          </a:prstGeom>
        </p:spPr>
      </p:pic>
      <p:sp>
        <p:nvSpPr>
          <p:cNvPr id="8" name="Content Placeholder 2">
            <a:extLst>
              <a:ext uri="{FF2B5EF4-FFF2-40B4-BE49-F238E27FC236}">
                <a16:creationId xmlns:a16="http://schemas.microsoft.com/office/drawing/2014/main" id="{929944EB-CFB6-5841-A4E6-903BA953D508}"/>
              </a:ext>
            </a:extLst>
          </p:cNvPr>
          <p:cNvSpPr txBox="1">
            <a:spLocks/>
          </p:cNvSpPr>
          <p:nvPr/>
        </p:nvSpPr>
        <p:spPr>
          <a:xfrm>
            <a:off x="227096" y="5638258"/>
            <a:ext cx="1254498" cy="763286"/>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a:latin typeface="Sinkin Sans 400" pitchFamily="2" charset="77"/>
              </a:rPr>
              <a:t>Pour off excess liquid</a:t>
            </a:r>
          </a:p>
        </p:txBody>
      </p:sp>
      <p:sp>
        <p:nvSpPr>
          <p:cNvPr id="9" name="Content Placeholder 2">
            <a:extLst>
              <a:ext uri="{FF2B5EF4-FFF2-40B4-BE49-F238E27FC236}">
                <a16:creationId xmlns:a16="http://schemas.microsoft.com/office/drawing/2014/main" id="{D8021DB7-4AED-C248-AFAA-AE71B1FD8022}"/>
              </a:ext>
            </a:extLst>
          </p:cNvPr>
          <p:cNvSpPr txBox="1">
            <a:spLocks/>
          </p:cNvSpPr>
          <p:nvPr/>
        </p:nvSpPr>
        <p:spPr>
          <a:xfrm>
            <a:off x="4969818" y="5634086"/>
            <a:ext cx="1402732" cy="763286"/>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a:latin typeface="Sinkin Sans 400" pitchFamily="2" charset="77"/>
              </a:rPr>
              <a:t>Insert </a:t>
            </a:r>
            <a:r>
              <a:rPr lang="en-GB" sz="1600" b="1" dirty="0" err="1">
                <a:latin typeface="Sinkin Sans 400" pitchFamily="2" charset="77"/>
              </a:rPr>
              <a:t>Scoof</a:t>
            </a:r>
            <a:r>
              <a:rPr lang="en-GB" sz="1600" b="1" baseline="30000" dirty="0">
                <a:latin typeface="Sinkin Sans 400" pitchFamily="2" charset="77"/>
              </a:rPr>
              <a:t>®</a:t>
            </a:r>
            <a:r>
              <a:rPr lang="en-GB" sz="1600" b="1" dirty="0">
                <a:latin typeface="Sinkin Sans 400" pitchFamily="2" charset="77"/>
              </a:rPr>
              <a:t> and twist</a:t>
            </a:r>
          </a:p>
        </p:txBody>
      </p:sp>
      <p:sp>
        <p:nvSpPr>
          <p:cNvPr id="10" name="Content Placeholder 2">
            <a:extLst>
              <a:ext uri="{FF2B5EF4-FFF2-40B4-BE49-F238E27FC236}">
                <a16:creationId xmlns:a16="http://schemas.microsoft.com/office/drawing/2014/main" id="{DF79F7E1-8303-894F-BF2D-144E209677D1}"/>
              </a:ext>
            </a:extLst>
          </p:cNvPr>
          <p:cNvSpPr txBox="1">
            <a:spLocks/>
          </p:cNvSpPr>
          <p:nvPr/>
        </p:nvSpPr>
        <p:spPr>
          <a:xfrm>
            <a:off x="2607721" y="5679524"/>
            <a:ext cx="1254755" cy="54168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a:latin typeface="Sinkin Sans 400" pitchFamily="2" charset="77"/>
              </a:rPr>
              <a:t>Lift out grounds</a:t>
            </a:r>
          </a:p>
        </p:txBody>
      </p:sp>
      <p:sp>
        <p:nvSpPr>
          <p:cNvPr id="11" name="Content Placeholder 2">
            <a:extLst>
              <a:ext uri="{FF2B5EF4-FFF2-40B4-BE49-F238E27FC236}">
                <a16:creationId xmlns:a16="http://schemas.microsoft.com/office/drawing/2014/main" id="{2F2D6E63-9CA9-064B-A713-46795E00922F}"/>
              </a:ext>
            </a:extLst>
          </p:cNvPr>
          <p:cNvSpPr txBox="1">
            <a:spLocks/>
          </p:cNvSpPr>
          <p:nvPr/>
        </p:nvSpPr>
        <p:spPr>
          <a:xfrm>
            <a:off x="7415541" y="5634086"/>
            <a:ext cx="1276324" cy="54168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a:latin typeface="Sinkin Sans 400" pitchFamily="2" charset="77"/>
              </a:rPr>
              <a:t>Tap into bin</a:t>
            </a:r>
          </a:p>
        </p:txBody>
      </p:sp>
      <p:sp>
        <p:nvSpPr>
          <p:cNvPr id="12" name="Content Placeholder 2">
            <a:extLst>
              <a:ext uri="{FF2B5EF4-FFF2-40B4-BE49-F238E27FC236}">
                <a16:creationId xmlns:a16="http://schemas.microsoft.com/office/drawing/2014/main" id="{0713BEFF-9B3A-3B49-9808-7EE4131691B7}"/>
              </a:ext>
            </a:extLst>
          </p:cNvPr>
          <p:cNvSpPr txBox="1">
            <a:spLocks/>
          </p:cNvSpPr>
          <p:nvPr/>
        </p:nvSpPr>
        <p:spPr>
          <a:xfrm>
            <a:off x="671946" y="2287443"/>
            <a:ext cx="10515600" cy="2807179"/>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sz="1800" dirty="0">
                <a:latin typeface="Sinkin Sans 400" pitchFamily="2" charset="77"/>
              </a:rPr>
              <a:t>Wouldn’t </a:t>
            </a:r>
            <a:r>
              <a:rPr lang="en-GB" sz="1800" dirty="0" err="1">
                <a:latin typeface="Sinkin Sans 400" pitchFamily="2" charset="77"/>
              </a:rPr>
              <a:t>cafetiere</a:t>
            </a:r>
            <a:r>
              <a:rPr lang="en-GB" sz="1800" dirty="0">
                <a:latin typeface="Sinkin Sans 400" pitchFamily="2" charset="77"/>
              </a:rPr>
              <a:t> coffee be great without the mess?</a:t>
            </a:r>
            <a:br>
              <a:rPr lang="en-GB" sz="1800" dirty="0">
                <a:latin typeface="Sinkin Sans 400" pitchFamily="2" charset="77"/>
              </a:rPr>
            </a:br>
            <a:endParaRPr lang="en-GB" sz="1800" dirty="0">
              <a:latin typeface="Sinkin Sans 400" pitchFamily="2" charset="77"/>
            </a:endParaRPr>
          </a:p>
          <a:p>
            <a:pPr marL="0" indent="0">
              <a:lnSpc>
                <a:spcPct val="150000"/>
              </a:lnSpc>
              <a:buFont typeface="Arial" panose="020B0604020202020204" pitchFamily="34" charset="0"/>
              <a:buNone/>
            </a:pPr>
            <a:r>
              <a:rPr lang="en-GB" sz="1800" dirty="0" err="1">
                <a:latin typeface="Sinkin Sans 400" pitchFamily="2" charset="77"/>
              </a:rPr>
              <a:t>Scoof</a:t>
            </a:r>
            <a:r>
              <a:rPr lang="en-GB" sz="1800" baseline="30000" dirty="0">
                <a:latin typeface="Sinkin Sans 400" pitchFamily="2" charset="77"/>
              </a:rPr>
              <a:t>®</a:t>
            </a:r>
            <a:r>
              <a:rPr lang="en-GB" sz="1800" dirty="0">
                <a:latin typeface="Sinkin Sans 400" pitchFamily="2" charset="77"/>
              </a:rPr>
              <a:t> is a dedicated utensil designed to clean </a:t>
            </a:r>
            <a:r>
              <a:rPr lang="en-GB" sz="1800" dirty="0" err="1">
                <a:latin typeface="Sinkin Sans 400" pitchFamily="2" charset="77"/>
              </a:rPr>
              <a:t>cafetieres</a:t>
            </a:r>
            <a:r>
              <a:rPr lang="en-GB" sz="1800" dirty="0">
                <a:latin typeface="Sinkin Sans 400" pitchFamily="2" charset="77"/>
              </a:rPr>
              <a:t>. It has two blades that scoop and clean out the used coffee grounds in a simple twist</a:t>
            </a:r>
            <a:br>
              <a:rPr lang="en-GB" sz="1800" dirty="0">
                <a:latin typeface="Sinkin Sans 400" pitchFamily="2" charset="77"/>
              </a:rPr>
            </a:br>
            <a:endParaRPr lang="en-GB" sz="1800" dirty="0">
              <a:latin typeface="Sinkin Sans 400" pitchFamily="2" charset="77"/>
            </a:endParaRPr>
          </a:p>
          <a:p>
            <a:pPr marL="0" indent="0">
              <a:lnSpc>
                <a:spcPct val="150000"/>
              </a:lnSpc>
              <a:buFont typeface="Arial" panose="020B0604020202020204" pitchFamily="34" charset="0"/>
              <a:buNone/>
            </a:pPr>
            <a:r>
              <a:rPr lang="en-GB" sz="1800" dirty="0">
                <a:latin typeface="Sinkin Sans 400" pitchFamily="2" charset="77"/>
              </a:rPr>
              <a:t>The grounds can be tapped in the food bin or used as compost</a:t>
            </a:r>
            <a:endParaRPr lang="en-US" sz="1800" dirty="0">
              <a:latin typeface="Sinkin Sans 400" pitchFamily="2" charset="77"/>
            </a:endParaRPr>
          </a:p>
        </p:txBody>
      </p:sp>
      <p:pic>
        <p:nvPicPr>
          <p:cNvPr id="13" name="Picture 12">
            <a:extLst>
              <a:ext uri="{FF2B5EF4-FFF2-40B4-BE49-F238E27FC236}">
                <a16:creationId xmlns:a16="http://schemas.microsoft.com/office/drawing/2014/main" id="{7B5948B8-BE43-DE4A-BE11-9FAEE641CF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30620" y="495626"/>
            <a:ext cx="2661380" cy="6095421"/>
          </a:xfrm>
          <a:prstGeom prst="rect">
            <a:avLst/>
          </a:prstGeom>
        </p:spPr>
      </p:pic>
    </p:spTree>
    <p:extLst>
      <p:ext uri="{BB962C8B-B14F-4D97-AF65-F5344CB8AC3E}">
        <p14:creationId xmlns:p14="http://schemas.microsoft.com/office/powerpoint/2010/main" val="292137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Block free sinks &amp; drains</a:t>
            </a:r>
          </a:p>
        </p:txBody>
      </p:sp>
      <p:pic>
        <p:nvPicPr>
          <p:cNvPr id="10" name="Picture 9">
            <a:extLst>
              <a:ext uri="{FF2B5EF4-FFF2-40B4-BE49-F238E27FC236}">
                <a16:creationId xmlns:a16="http://schemas.microsoft.com/office/drawing/2014/main" id="{47C14862-BDD6-6449-8563-4C02316E7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773" y="687174"/>
            <a:ext cx="2237509" cy="2211692"/>
          </a:xfrm>
          <a:prstGeom prst="rect">
            <a:avLst/>
          </a:prstGeom>
        </p:spPr>
      </p:pic>
      <p:sp>
        <p:nvSpPr>
          <p:cNvPr id="12" name="TextBox 11">
            <a:extLst>
              <a:ext uri="{FF2B5EF4-FFF2-40B4-BE49-F238E27FC236}">
                <a16:creationId xmlns:a16="http://schemas.microsoft.com/office/drawing/2014/main" id="{746665F7-2F8A-B24D-9897-44D7E8711B6A}"/>
              </a:ext>
            </a:extLst>
          </p:cNvPr>
          <p:cNvSpPr txBox="1"/>
          <p:nvPr/>
        </p:nvSpPr>
        <p:spPr>
          <a:xfrm>
            <a:off x="2424113" y="1555459"/>
            <a:ext cx="7286865" cy="707886"/>
          </a:xfrm>
          <a:prstGeom prst="rect">
            <a:avLst/>
          </a:prstGeom>
          <a:noFill/>
        </p:spPr>
        <p:txBody>
          <a:bodyPr wrap="square" rtlCol="0">
            <a:spAutoFit/>
          </a:bodyPr>
          <a:lstStyle/>
          <a:p>
            <a:r>
              <a:rPr lang="en-US" sz="4000" dirty="0">
                <a:latin typeface="Sinkin Sans 400" pitchFamily="2" charset="77"/>
              </a:rPr>
              <a:t>The scoop with a twist</a:t>
            </a:r>
          </a:p>
        </p:txBody>
      </p:sp>
      <p:pic>
        <p:nvPicPr>
          <p:cNvPr id="3" name="Picture 2">
            <a:extLst>
              <a:ext uri="{FF2B5EF4-FFF2-40B4-BE49-F238E27FC236}">
                <a16:creationId xmlns:a16="http://schemas.microsoft.com/office/drawing/2014/main" id="{F14C166A-5F76-B845-8449-2202C72260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90063" y="61603"/>
            <a:ext cx="3579679" cy="3175744"/>
          </a:xfrm>
          <a:prstGeom prst="rect">
            <a:avLst/>
          </a:prstGeom>
        </p:spPr>
      </p:pic>
      <p:sp>
        <p:nvSpPr>
          <p:cNvPr id="23" name="TextBox 22">
            <a:extLst>
              <a:ext uri="{FF2B5EF4-FFF2-40B4-BE49-F238E27FC236}">
                <a16:creationId xmlns:a16="http://schemas.microsoft.com/office/drawing/2014/main" id="{AAA971BC-B4B4-2641-86D7-92C2E90E2ED7}"/>
              </a:ext>
            </a:extLst>
          </p:cNvPr>
          <p:cNvSpPr txBox="1"/>
          <p:nvPr/>
        </p:nvSpPr>
        <p:spPr>
          <a:xfrm>
            <a:off x="-67760" y="4677986"/>
            <a:ext cx="8957823"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 </a:t>
            </a:r>
            <a:r>
              <a:rPr lang="en-US" sz="4000" dirty="0">
                <a:latin typeface="Sinkin Sans 400" pitchFamily="2" charset="77"/>
              </a:rPr>
              <a:t>cleans </a:t>
            </a:r>
            <a:r>
              <a:rPr lang="en-US" sz="4000" dirty="0" err="1">
                <a:latin typeface="Sinkin Sans 400" pitchFamily="2" charset="77"/>
              </a:rPr>
              <a:t>cafetieres</a:t>
            </a:r>
            <a:r>
              <a:rPr lang="en-US" sz="4000" dirty="0">
                <a:latin typeface="Sinkin Sans 400" pitchFamily="2" charset="77"/>
              </a:rPr>
              <a:t> easily</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958"/>
          <a:stretch/>
        </p:blipFill>
        <p:spPr>
          <a:xfrm>
            <a:off x="8310685" y="3711201"/>
            <a:ext cx="5179280" cy="5026046"/>
          </a:xfrm>
          <a:prstGeom prst="rect">
            <a:avLst/>
          </a:prstGeom>
        </p:spPr>
      </p:pic>
      <p:sp>
        <p:nvSpPr>
          <p:cNvPr id="27" name="TextBox 26">
            <a:extLst>
              <a:ext uri="{FF2B5EF4-FFF2-40B4-BE49-F238E27FC236}">
                <a16:creationId xmlns:a16="http://schemas.microsoft.com/office/drawing/2014/main" id="{628B18DE-48F3-2E4F-8610-018278389430}"/>
              </a:ext>
            </a:extLst>
          </p:cNvPr>
          <p:cNvSpPr txBox="1"/>
          <p:nvPr/>
        </p:nvSpPr>
        <p:spPr>
          <a:xfrm>
            <a:off x="118101" y="3059668"/>
            <a:ext cx="1616363" cy="646331"/>
          </a:xfrm>
          <a:prstGeom prst="rect">
            <a:avLst/>
          </a:prstGeom>
          <a:noFill/>
          <a:ln w="28575">
            <a:solidFill>
              <a:schemeClr val="tx1"/>
            </a:solidFill>
          </a:ln>
        </p:spPr>
        <p:txBody>
          <a:bodyPr wrap="square" rtlCol="0">
            <a:spAutoFit/>
          </a:bodyPr>
          <a:lstStyle>
            <a:defPPr>
              <a:defRPr lang="en-US"/>
            </a:defPPr>
            <a:lvl1pPr algn="ctr">
              <a:defRPr b="0">
                <a:latin typeface="Sinkin Sans 400" pitchFamily="2" charset="77"/>
              </a:defRPr>
            </a:lvl1pPr>
          </a:lstStyle>
          <a:p>
            <a:r>
              <a:rPr lang="en-US" dirty="0"/>
              <a:t>Home</a:t>
            </a:r>
          </a:p>
          <a:p>
            <a:endParaRPr lang="en-US" dirty="0"/>
          </a:p>
        </p:txBody>
      </p:sp>
      <p:sp>
        <p:nvSpPr>
          <p:cNvPr id="28" name="TextBox 27">
            <a:extLst>
              <a:ext uri="{FF2B5EF4-FFF2-40B4-BE49-F238E27FC236}">
                <a16:creationId xmlns:a16="http://schemas.microsoft.com/office/drawing/2014/main" id="{BD9C1675-20AB-2F49-9894-8F3AACE5370F}"/>
              </a:ext>
            </a:extLst>
          </p:cNvPr>
          <p:cNvSpPr txBox="1"/>
          <p:nvPr/>
        </p:nvSpPr>
        <p:spPr>
          <a:xfrm>
            <a:off x="8762031" y="304848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FAQs</a:t>
            </a:r>
          </a:p>
          <a:p>
            <a:pPr algn="ctr"/>
            <a:endParaRPr lang="en-US" dirty="0">
              <a:latin typeface="Sinkin Sans 400" pitchFamily="2" charset="77"/>
            </a:endParaRPr>
          </a:p>
        </p:txBody>
      </p:sp>
      <p:sp>
        <p:nvSpPr>
          <p:cNvPr id="29" name="TextBox 28">
            <a:extLst>
              <a:ext uri="{FF2B5EF4-FFF2-40B4-BE49-F238E27FC236}">
                <a16:creationId xmlns:a16="http://schemas.microsoft.com/office/drawing/2014/main" id="{B4051610-49A7-8D42-9C24-CDA764470852}"/>
              </a:ext>
            </a:extLst>
          </p:cNvPr>
          <p:cNvSpPr txBox="1"/>
          <p:nvPr/>
        </p:nvSpPr>
        <p:spPr>
          <a:xfrm>
            <a:off x="5304459" y="3059668"/>
            <a:ext cx="1616363" cy="646331"/>
          </a:xfrm>
          <a:prstGeom prst="rect">
            <a:avLst/>
          </a:prstGeom>
          <a:noFill/>
          <a:ln w="76200">
            <a:solidFill>
              <a:srgbClr val="BF1E6A"/>
            </a:solidFill>
          </a:ln>
        </p:spPr>
        <p:txBody>
          <a:bodyPr wrap="square" rtlCol="0">
            <a:spAutoFit/>
          </a:bodyPr>
          <a:lstStyle>
            <a:defPPr>
              <a:defRPr lang="en-US"/>
            </a:defPPr>
            <a:lvl1pPr algn="ctr">
              <a:defRPr>
                <a:latin typeface="Sinkin Sans 400" pitchFamily="2" charset="77"/>
              </a:defRPr>
            </a:lvl1pPr>
          </a:lstStyle>
          <a:p>
            <a:r>
              <a:rPr lang="en-US" dirty="0"/>
              <a:t>Recycle &amp; compost</a:t>
            </a:r>
          </a:p>
        </p:txBody>
      </p:sp>
      <p:sp>
        <p:nvSpPr>
          <p:cNvPr id="30" name="TextBox 29">
            <a:extLst>
              <a:ext uri="{FF2B5EF4-FFF2-40B4-BE49-F238E27FC236}">
                <a16:creationId xmlns:a16="http://schemas.microsoft.com/office/drawing/2014/main" id="{3975395C-281F-F84A-8DFE-894A911AA19D}"/>
              </a:ext>
            </a:extLst>
          </p:cNvPr>
          <p:cNvSpPr txBox="1"/>
          <p:nvPr/>
        </p:nvSpPr>
        <p:spPr>
          <a:xfrm>
            <a:off x="1846887" y="3048347"/>
            <a:ext cx="1616363" cy="646331"/>
          </a:xfrm>
          <a:prstGeom prst="rect">
            <a:avLst/>
          </a:prstGeom>
          <a:noFill/>
          <a:ln w="28575">
            <a:solidFill>
              <a:schemeClr val="tx1"/>
            </a:solidFill>
          </a:ln>
        </p:spPr>
        <p:txBody>
          <a:bodyPr wrap="square" rtlCol="0">
            <a:spAutoFit/>
          </a:bodyPr>
          <a:lstStyle>
            <a:defPPr>
              <a:defRPr lang="en-US"/>
            </a:defPPr>
            <a:lvl1pPr algn="ctr">
              <a:defRPr b="1">
                <a:latin typeface="Volkswagen-DemiBold" pitchFamily="2" charset="77"/>
              </a:defRPr>
            </a:lvl1pPr>
          </a:lstStyle>
          <a:p>
            <a:r>
              <a:rPr lang="en-US" b="0" dirty="0" err="1">
                <a:latin typeface="Sinkin Sans 400" pitchFamily="2" charset="77"/>
              </a:rPr>
              <a:t>Cafetiere</a:t>
            </a:r>
            <a:r>
              <a:rPr lang="en-US" b="0" dirty="0">
                <a:latin typeface="Sinkin Sans 400" pitchFamily="2" charset="77"/>
              </a:rPr>
              <a:t> coffee</a:t>
            </a:r>
          </a:p>
        </p:txBody>
      </p:sp>
      <p:sp>
        <p:nvSpPr>
          <p:cNvPr id="31" name="TextBox 30">
            <a:extLst>
              <a:ext uri="{FF2B5EF4-FFF2-40B4-BE49-F238E27FC236}">
                <a16:creationId xmlns:a16="http://schemas.microsoft.com/office/drawing/2014/main" id="{CDBDC540-6554-B340-9798-A853E9410002}"/>
              </a:ext>
            </a:extLst>
          </p:cNvPr>
          <p:cNvSpPr txBox="1"/>
          <p:nvPr/>
        </p:nvSpPr>
        <p:spPr>
          <a:xfrm>
            <a:off x="10490815" y="304955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Shop</a:t>
            </a:r>
          </a:p>
          <a:p>
            <a:pPr algn="ctr"/>
            <a:endParaRPr lang="en-US" dirty="0">
              <a:latin typeface="Sinkin Sans 400" pitchFamily="2" charset="77"/>
            </a:endParaRPr>
          </a:p>
        </p:txBody>
      </p:sp>
      <p:sp>
        <p:nvSpPr>
          <p:cNvPr id="32" name="TextBox 31">
            <a:extLst>
              <a:ext uri="{FF2B5EF4-FFF2-40B4-BE49-F238E27FC236}">
                <a16:creationId xmlns:a16="http://schemas.microsoft.com/office/drawing/2014/main" id="{2FA5525D-1CCE-E746-9866-33A71C07E2B8}"/>
              </a:ext>
            </a:extLst>
          </p:cNvPr>
          <p:cNvSpPr txBox="1"/>
          <p:nvPr/>
        </p:nvSpPr>
        <p:spPr>
          <a:xfrm>
            <a:off x="3575673" y="3058654"/>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Mess free cleaning</a:t>
            </a:r>
          </a:p>
        </p:txBody>
      </p:sp>
      <p:sp>
        <p:nvSpPr>
          <p:cNvPr id="33" name="TextBox 32">
            <a:extLst>
              <a:ext uri="{FF2B5EF4-FFF2-40B4-BE49-F238E27FC236}">
                <a16:creationId xmlns:a16="http://schemas.microsoft.com/office/drawing/2014/main" id="{69761F30-23EA-2841-9637-748520C76E8B}"/>
              </a:ext>
            </a:extLst>
          </p:cNvPr>
          <p:cNvSpPr txBox="1"/>
          <p:nvPr/>
        </p:nvSpPr>
        <p:spPr>
          <a:xfrm>
            <a:off x="7033245" y="3069059"/>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Block free sinks</a:t>
            </a:r>
          </a:p>
        </p:txBody>
      </p:sp>
      <p:pic>
        <p:nvPicPr>
          <p:cNvPr id="20" name="Picture 19">
            <a:extLst>
              <a:ext uri="{FF2B5EF4-FFF2-40B4-BE49-F238E27FC236}">
                <a16:creationId xmlns:a16="http://schemas.microsoft.com/office/drawing/2014/main" id="{A8E0DFA6-9576-1D47-B1FB-27335C9B57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9794" y="61603"/>
            <a:ext cx="550531" cy="550531"/>
          </a:xfrm>
          <a:prstGeom prst="rect">
            <a:avLst/>
          </a:prstGeom>
        </p:spPr>
      </p:pic>
      <p:pic>
        <p:nvPicPr>
          <p:cNvPr id="21" name="Picture 20">
            <a:extLst>
              <a:ext uri="{FF2B5EF4-FFF2-40B4-BE49-F238E27FC236}">
                <a16:creationId xmlns:a16="http://schemas.microsoft.com/office/drawing/2014/main" id="{550163D6-83E9-CE45-83B1-702C41EBFE4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9542" y="61603"/>
            <a:ext cx="549861" cy="549861"/>
          </a:xfrm>
          <a:prstGeom prst="rect">
            <a:avLst/>
          </a:prstGeom>
        </p:spPr>
      </p:pic>
      <p:pic>
        <p:nvPicPr>
          <p:cNvPr id="24" name="Picture 23">
            <a:extLst>
              <a:ext uri="{FF2B5EF4-FFF2-40B4-BE49-F238E27FC236}">
                <a16:creationId xmlns:a16="http://schemas.microsoft.com/office/drawing/2014/main" id="{63A949FC-B62C-8E4C-A08E-4F82DBC825B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80708" y="51918"/>
            <a:ext cx="551703" cy="551703"/>
          </a:xfrm>
          <a:prstGeom prst="rect">
            <a:avLst/>
          </a:prstGeom>
        </p:spPr>
      </p:pic>
    </p:spTree>
    <p:extLst>
      <p:ext uri="{BB962C8B-B14F-4D97-AF65-F5344CB8AC3E}">
        <p14:creationId xmlns:p14="http://schemas.microsoft.com/office/powerpoint/2010/main" val="212602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84ABF-5E3E-8B42-9006-3ABEEC4322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2473" y="1876280"/>
            <a:ext cx="5172363" cy="3879273"/>
          </a:xfrm>
          <a:prstGeom prst="rect">
            <a:avLst/>
          </a:prstGeom>
        </p:spPr>
      </p:pic>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695325" y="1033749"/>
            <a:ext cx="6305839" cy="2201858"/>
          </a:xfrm>
        </p:spPr>
        <p:txBody>
          <a:bodyPr>
            <a:noAutofit/>
          </a:bodyPr>
          <a:lstStyle/>
          <a:p>
            <a:pPr marL="0" indent="0" fontAlgn="t">
              <a:lnSpc>
                <a:spcPct val="150000"/>
              </a:lnSpc>
              <a:buNone/>
            </a:pPr>
            <a:r>
              <a:rPr lang="en-US" sz="2000" b="1" dirty="0">
                <a:latin typeface="Sinkin Sans 400" pitchFamily="2" charset="77"/>
              </a:rPr>
              <a:t>Why not use coffee grounds as compost?</a:t>
            </a:r>
          </a:p>
          <a:p>
            <a:pPr marL="0" indent="0" fontAlgn="t">
              <a:lnSpc>
                <a:spcPct val="150000"/>
              </a:lnSpc>
              <a:buNone/>
            </a:pPr>
            <a:r>
              <a:rPr lang="en-US" sz="2000" dirty="0">
                <a:latin typeface="Sinkin Sans 400" pitchFamily="2" charset="77"/>
              </a:rPr>
              <a:t>Making fresh coffee washes the grounds and leaves a pH neutral fibrous grounds that can be used as a nitrogen rich compost. </a:t>
            </a:r>
          </a:p>
          <a:p>
            <a:pPr marL="0" indent="0" fontAlgn="t">
              <a:lnSpc>
                <a:spcPct val="150000"/>
              </a:lnSpc>
              <a:buNone/>
            </a:pPr>
            <a:r>
              <a:rPr lang="en-US" sz="2000" dirty="0" err="1">
                <a:latin typeface="Sinkin Sans 400" pitchFamily="2" charset="77"/>
              </a:rPr>
              <a:t>Scoof</a:t>
            </a:r>
            <a:r>
              <a:rPr lang="en-US" sz="2000" dirty="0">
                <a:latin typeface="Sinkin Sans 400" pitchFamily="2" charset="77"/>
              </a:rPr>
              <a:t>® lifts out the waste grounds in an easy and convenient action – makes collecting coffee for the compost bin simple and mess free.</a:t>
            </a:r>
            <a:endParaRPr lang="en-GB"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Recycle &amp; compost / Scroll down</a:t>
            </a:r>
          </a:p>
        </p:txBody>
      </p:sp>
      <p:sp>
        <p:nvSpPr>
          <p:cNvPr id="6" name="TextBox 5">
            <a:extLst>
              <a:ext uri="{FF2B5EF4-FFF2-40B4-BE49-F238E27FC236}">
                <a16:creationId xmlns:a16="http://schemas.microsoft.com/office/drawing/2014/main" id="{70743589-D39D-0147-B211-48880CA92BBA}"/>
              </a:ext>
            </a:extLst>
          </p:cNvPr>
          <p:cNvSpPr txBox="1"/>
          <p:nvPr/>
        </p:nvSpPr>
        <p:spPr>
          <a:xfrm>
            <a:off x="7066674" y="1876280"/>
            <a:ext cx="2141980" cy="1200329"/>
          </a:xfrm>
          <a:prstGeom prst="rect">
            <a:avLst/>
          </a:prstGeom>
          <a:noFill/>
        </p:spPr>
        <p:txBody>
          <a:bodyPr wrap="square" rtlCol="0">
            <a:spAutoFit/>
          </a:bodyPr>
          <a:lstStyle/>
          <a:p>
            <a:r>
              <a:rPr lang="en-US" sz="2400" b="1" dirty="0">
                <a:solidFill>
                  <a:srgbClr val="ED0007"/>
                </a:solidFill>
                <a:latin typeface="Courier" pitchFamily="2" charset="0"/>
              </a:rPr>
              <a:t>Image of coffee compost</a:t>
            </a:r>
          </a:p>
        </p:txBody>
      </p:sp>
    </p:spTree>
    <p:extLst>
      <p:ext uri="{BB962C8B-B14F-4D97-AF65-F5344CB8AC3E}">
        <p14:creationId xmlns:p14="http://schemas.microsoft.com/office/powerpoint/2010/main" val="81799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a:latin typeface="Courier" pitchFamily="2" charset="0"/>
              </a:rPr>
              <a:t>Home/ scroll down</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958"/>
          <a:stretch/>
        </p:blipFill>
        <p:spPr>
          <a:xfrm>
            <a:off x="8392763" y="-2006785"/>
            <a:ext cx="5179280" cy="5026046"/>
          </a:xfrm>
          <a:prstGeom prst="rect">
            <a:avLst/>
          </a:prstGeom>
        </p:spPr>
      </p:pic>
      <p:sp>
        <p:nvSpPr>
          <p:cNvPr id="10" name="Oval 9">
            <a:extLst>
              <a:ext uri="{FF2B5EF4-FFF2-40B4-BE49-F238E27FC236}">
                <a16:creationId xmlns:a16="http://schemas.microsoft.com/office/drawing/2014/main" id="{23224876-116F-DE4C-99E2-DF23CD6E118B}"/>
              </a:ext>
            </a:extLst>
          </p:cNvPr>
          <p:cNvSpPr/>
          <p:nvPr/>
        </p:nvSpPr>
        <p:spPr>
          <a:xfrm>
            <a:off x="158379" y="1957623"/>
            <a:ext cx="2244419" cy="2204966"/>
          </a:xfrm>
          <a:prstGeom prst="ellipse">
            <a:avLst/>
          </a:prstGeom>
          <a:solidFill>
            <a:srgbClr val="BF1E6A"/>
          </a:solidFill>
          <a:ln>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5187CA5-6C14-2147-B8DA-BCBD72B9B2CD}"/>
              </a:ext>
            </a:extLst>
          </p:cNvPr>
          <p:cNvSpPr txBox="1"/>
          <p:nvPr/>
        </p:nvSpPr>
        <p:spPr>
          <a:xfrm>
            <a:off x="159705" y="2357542"/>
            <a:ext cx="2243093" cy="1323439"/>
          </a:xfrm>
          <a:prstGeom prst="rect">
            <a:avLst/>
          </a:prstGeom>
          <a:noFill/>
        </p:spPr>
        <p:txBody>
          <a:bodyPr wrap="square" rtlCol="0">
            <a:spAutoFit/>
          </a:bodyPr>
          <a:lstStyle/>
          <a:p>
            <a:pPr algn="ctr"/>
            <a:r>
              <a:rPr lang="en-US" sz="4000" b="1" dirty="0">
                <a:solidFill>
                  <a:schemeClr val="bg1"/>
                </a:solidFill>
                <a:latin typeface="Volkswagen-DemiBold" pitchFamily="2" charset="77"/>
              </a:rPr>
              <a:t>Quality coffee</a:t>
            </a:r>
          </a:p>
        </p:txBody>
      </p:sp>
      <p:sp>
        <p:nvSpPr>
          <p:cNvPr id="11" name="Oval 10">
            <a:extLst>
              <a:ext uri="{FF2B5EF4-FFF2-40B4-BE49-F238E27FC236}">
                <a16:creationId xmlns:a16="http://schemas.microsoft.com/office/drawing/2014/main" id="{87C3F3E6-EB0B-484C-8643-C6EBDE9EB5FA}"/>
              </a:ext>
            </a:extLst>
          </p:cNvPr>
          <p:cNvSpPr/>
          <p:nvPr/>
        </p:nvSpPr>
        <p:spPr>
          <a:xfrm>
            <a:off x="2778655" y="3922024"/>
            <a:ext cx="2244419" cy="2204966"/>
          </a:xfrm>
          <a:prstGeom prst="ellipse">
            <a:avLst/>
          </a:prstGeom>
          <a:solidFill>
            <a:srgbClr val="BF1E6A"/>
          </a:solidFill>
          <a:ln>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DFF24C-479C-FD43-9BF2-FE16DA0F0A51}"/>
              </a:ext>
            </a:extLst>
          </p:cNvPr>
          <p:cNvSpPr txBox="1"/>
          <p:nvPr/>
        </p:nvSpPr>
        <p:spPr>
          <a:xfrm>
            <a:off x="10193486" y="5548593"/>
            <a:ext cx="1783494" cy="1200329"/>
          </a:xfrm>
          <a:prstGeom prst="rect">
            <a:avLst/>
          </a:prstGeom>
          <a:noFill/>
        </p:spPr>
        <p:txBody>
          <a:bodyPr wrap="square" rtlCol="0">
            <a:spAutoFit/>
          </a:bodyPr>
          <a:lstStyle/>
          <a:p>
            <a:r>
              <a:rPr lang="en-US" sz="2400" b="1" dirty="0">
                <a:solidFill>
                  <a:srgbClr val="ED0007"/>
                </a:solidFill>
                <a:latin typeface="Courier" pitchFamily="2" charset="0"/>
              </a:rPr>
              <a:t>Is this page needed?</a:t>
            </a:r>
          </a:p>
        </p:txBody>
      </p:sp>
      <p:sp>
        <p:nvSpPr>
          <p:cNvPr id="12" name="Oval 11">
            <a:extLst>
              <a:ext uri="{FF2B5EF4-FFF2-40B4-BE49-F238E27FC236}">
                <a16:creationId xmlns:a16="http://schemas.microsoft.com/office/drawing/2014/main" id="{C3B851B5-5CA7-634B-AF28-2CFA0A45F0BA}"/>
              </a:ext>
            </a:extLst>
          </p:cNvPr>
          <p:cNvSpPr/>
          <p:nvPr/>
        </p:nvSpPr>
        <p:spPr>
          <a:xfrm>
            <a:off x="8211929" y="3943791"/>
            <a:ext cx="2244419" cy="2204966"/>
          </a:xfrm>
          <a:prstGeom prst="ellipse">
            <a:avLst/>
          </a:prstGeom>
          <a:solidFill>
            <a:srgbClr val="BF1E6A"/>
          </a:solidFill>
          <a:ln>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3B9014C-1592-2442-B53C-BBD4C53DDCA5}"/>
              </a:ext>
            </a:extLst>
          </p:cNvPr>
          <p:cNvSpPr/>
          <p:nvPr/>
        </p:nvSpPr>
        <p:spPr>
          <a:xfrm>
            <a:off x="5585709" y="1981381"/>
            <a:ext cx="2244419" cy="2204966"/>
          </a:xfrm>
          <a:prstGeom prst="ellipse">
            <a:avLst/>
          </a:prstGeom>
          <a:solidFill>
            <a:srgbClr val="BF1E6A"/>
          </a:solidFill>
          <a:ln>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C28DDE7-07F1-EB44-807F-B5FFA90233E8}"/>
              </a:ext>
            </a:extLst>
          </p:cNvPr>
          <p:cNvSpPr txBox="1"/>
          <p:nvPr/>
        </p:nvSpPr>
        <p:spPr>
          <a:xfrm>
            <a:off x="5660745" y="2238559"/>
            <a:ext cx="2094346" cy="1938992"/>
          </a:xfrm>
          <a:prstGeom prst="rect">
            <a:avLst/>
          </a:prstGeom>
          <a:noFill/>
        </p:spPr>
        <p:txBody>
          <a:bodyPr wrap="square" rtlCol="0">
            <a:spAutoFit/>
          </a:bodyPr>
          <a:lstStyle>
            <a:defPPr>
              <a:defRPr lang="en-US"/>
            </a:defPPr>
            <a:lvl1pPr algn="ctr">
              <a:defRPr sz="4000" b="1">
                <a:solidFill>
                  <a:schemeClr val="bg1"/>
                </a:solidFill>
                <a:latin typeface="Volkswagen-DemiBold" pitchFamily="2" charset="77"/>
              </a:defRPr>
            </a:lvl1pPr>
          </a:lstStyle>
          <a:p>
            <a:r>
              <a:rPr lang="en-US" dirty="0"/>
              <a:t>Have it your way</a:t>
            </a:r>
          </a:p>
        </p:txBody>
      </p:sp>
      <p:sp>
        <p:nvSpPr>
          <p:cNvPr id="28" name="TextBox 27">
            <a:extLst>
              <a:ext uri="{FF2B5EF4-FFF2-40B4-BE49-F238E27FC236}">
                <a16:creationId xmlns:a16="http://schemas.microsoft.com/office/drawing/2014/main" id="{FB6F4CE7-DDCB-D44E-AA64-980EF34C6F1A}"/>
              </a:ext>
            </a:extLst>
          </p:cNvPr>
          <p:cNvSpPr txBox="1"/>
          <p:nvPr/>
        </p:nvSpPr>
        <p:spPr>
          <a:xfrm>
            <a:off x="2592759" y="4670564"/>
            <a:ext cx="2616210" cy="707886"/>
          </a:xfrm>
          <a:prstGeom prst="rect">
            <a:avLst/>
          </a:prstGeom>
          <a:noFill/>
        </p:spPr>
        <p:txBody>
          <a:bodyPr wrap="square" rtlCol="0">
            <a:spAutoFit/>
          </a:bodyPr>
          <a:lstStyle>
            <a:defPPr>
              <a:defRPr lang="en-US"/>
            </a:defPPr>
            <a:lvl1pPr algn="ctr">
              <a:defRPr sz="4000" b="1">
                <a:solidFill>
                  <a:schemeClr val="bg1"/>
                </a:solidFill>
                <a:latin typeface="Volkswagen-DemiBold" pitchFamily="2" charset="77"/>
              </a:defRPr>
            </a:lvl1pPr>
          </a:lstStyle>
          <a:p>
            <a:r>
              <a:rPr lang="en-US" dirty="0"/>
              <a:t>Simplicity</a:t>
            </a:r>
          </a:p>
        </p:txBody>
      </p:sp>
      <p:sp>
        <p:nvSpPr>
          <p:cNvPr id="26" name="TextBox 25">
            <a:extLst>
              <a:ext uri="{FF2B5EF4-FFF2-40B4-BE49-F238E27FC236}">
                <a16:creationId xmlns:a16="http://schemas.microsoft.com/office/drawing/2014/main" id="{F21E1925-7D9F-6147-B634-62A5E75175FD}"/>
              </a:ext>
            </a:extLst>
          </p:cNvPr>
          <p:cNvSpPr txBox="1"/>
          <p:nvPr/>
        </p:nvSpPr>
        <p:spPr>
          <a:xfrm>
            <a:off x="8561403" y="4362787"/>
            <a:ext cx="1632083" cy="1323439"/>
          </a:xfrm>
          <a:prstGeom prst="rect">
            <a:avLst/>
          </a:prstGeom>
          <a:noFill/>
        </p:spPr>
        <p:txBody>
          <a:bodyPr wrap="square" rtlCol="0">
            <a:spAutoFit/>
          </a:bodyPr>
          <a:lstStyle>
            <a:defPPr>
              <a:defRPr lang="en-US"/>
            </a:defPPr>
            <a:lvl1pPr algn="ctr">
              <a:defRPr sz="4000" b="1">
                <a:solidFill>
                  <a:schemeClr val="bg1"/>
                </a:solidFill>
                <a:latin typeface="Volkswagen-DemiBold" pitchFamily="2" charset="77"/>
              </a:defRPr>
            </a:lvl1pPr>
          </a:lstStyle>
          <a:p>
            <a:r>
              <a:rPr lang="en-US" dirty="0"/>
              <a:t>Low cost</a:t>
            </a:r>
          </a:p>
        </p:txBody>
      </p:sp>
      <p:sp>
        <p:nvSpPr>
          <p:cNvPr id="14" name="TextBox 13">
            <a:extLst>
              <a:ext uri="{FF2B5EF4-FFF2-40B4-BE49-F238E27FC236}">
                <a16:creationId xmlns:a16="http://schemas.microsoft.com/office/drawing/2014/main" id="{B0218C0F-78C9-A145-8DE1-CEE88EC26043}"/>
              </a:ext>
            </a:extLst>
          </p:cNvPr>
          <p:cNvSpPr txBox="1"/>
          <p:nvPr/>
        </p:nvSpPr>
        <p:spPr>
          <a:xfrm>
            <a:off x="0" y="790963"/>
            <a:ext cx="9337964" cy="707886"/>
          </a:xfrm>
          <a:prstGeom prst="rect">
            <a:avLst/>
          </a:prstGeom>
          <a:noFill/>
        </p:spPr>
        <p:txBody>
          <a:bodyPr wrap="square" rtlCol="0">
            <a:spAutoFit/>
          </a:bodyPr>
          <a:lstStyle>
            <a:defPPr>
              <a:defRPr lang="en-US"/>
            </a:defPPr>
            <a:lvl1pPr>
              <a:defRPr sz="4000" b="1">
                <a:latin typeface="Sinkin Sans 400" pitchFamily="2" charset="77"/>
              </a:defRPr>
            </a:lvl1pPr>
          </a:lstStyle>
          <a:p>
            <a:r>
              <a:rPr lang="en-US" b="0" dirty="0" err="1"/>
              <a:t>Scoof</a:t>
            </a:r>
            <a:r>
              <a:rPr lang="en-US" b="0" baseline="30000" dirty="0"/>
              <a:t>®</a:t>
            </a:r>
            <a:r>
              <a:rPr lang="en-US" b="0" dirty="0"/>
              <a:t> cleans </a:t>
            </a:r>
            <a:r>
              <a:rPr lang="en-US" b="0" dirty="0" err="1"/>
              <a:t>cafetieres</a:t>
            </a:r>
            <a:r>
              <a:rPr lang="en-US" b="0" dirty="0"/>
              <a:t> easily</a:t>
            </a:r>
          </a:p>
        </p:txBody>
      </p:sp>
    </p:spTree>
    <p:extLst>
      <p:ext uri="{BB962C8B-B14F-4D97-AF65-F5344CB8AC3E}">
        <p14:creationId xmlns:p14="http://schemas.microsoft.com/office/powerpoint/2010/main" val="1648410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1" y="633706"/>
            <a:ext cx="5710382" cy="4351338"/>
          </a:xfrm>
        </p:spPr>
        <p:txBody>
          <a:bodyPr vert="horz" lIns="91440" tIns="45720" rIns="91440" bIns="45720" rtlCol="0">
            <a:noAutofit/>
          </a:bodyPr>
          <a:lstStyle/>
          <a:p>
            <a:pPr marL="0" indent="0" fontAlgn="t">
              <a:lnSpc>
                <a:spcPct val="150000"/>
              </a:lnSpc>
              <a:buNone/>
            </a:pPr>
            <a:r>
              <a:rPr lang="en-US" sz="2000" b="1" dirty="0">
                <a:latin typeface="Sinkin Sans 400" pitchFamily="2" charset="77"/>
              </a:rPr>
              <a:t>Try growing oyster mushrooms on coffee compost</a:t>
            </a:r>
          </a:p>
          <a:p>
            <a:pPr marL="0" indent="0" fontAlgn="t">
              <a:lnSpc>
                <a:spcPct val="150000"/>
              </a:lnSpc>
              <a:buNone/>
            </a:pPr>
            <a:r>
              <a:rPr lang="en-US" sz="2000" dirty="0">
                <a:latin typeface="Sinkin Sans 400" pitchFamily="2" charset="77"/>
              </a:rPr>
              <a:t>Mushrooms can be grown on fresh coffee waste  - it works so well as the compost has been pasteurized by the coffee brewing process. </a:t>
            </a:r>
          </a:p>
          <a:p>
            <a:pPr marL="0" indent="0" fontAlgn="t">
              <a:lnSpc>
                <a:spcPct val="150000"/>
              </a:lnSpc>
              <a:buNone/>
            </a:pPr>
            <a:r>
              <a:rPr lang="en-US" sz="2000" dirty="0">
                <a:latin typeface="Sinkin Sans 400" pitchFamily="2" charset="77"/>
              </a:rPr>
              <a:t>Spent coffee grounds are still packed full of nutrients that oyster mushrooms can thrive on.</a:t>
            </a:r>
          </a:p>
          <a:p>
            <a:pPr marL="0" indent="0" fontAlgn="t">
              <a:lnSpc>
                <a:spcPct val="150000"/>
              </a:lnSpc>
              <a:buNone/>
            </a:pPr>
            <a:r>
              <a:rPr lang="en-US" sz="2000" dirty="0">
                <a:latin typeface="Sinkin Sans 400" pitchFamily="2" charset="77"/>
              </a:rPr>
              <a:t>There are a number of online suppliers who can provide you with oyster mushroom spores to start you off.</a:t>
            </a:r>
            <a:endParaRPr lang="en-GB" sz="2000" b="1"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Recycle &amp; compost / Scroll down</a:t>
            </a:r>
          </a:p>
        </p:txBody>
      </p:sp>
      <p:sp>
        <p:nvSpPr>
          <p:cNvPr id="6" name="TextBox 5">
            <a:extLst>
              <a:ext uri="{FF2B5EF4-FFF2-40B4-BE49-F238E27FC236}">
                <a16:creationId xmlns:a16="http://schemas.microsoft.com/office/drawing/2014/main" id="{6C65DA89-E1CC-8E40-8120-E67D0A205E38}"/>
              </a:ext>
            </a:extLst>
          </p:cNvPr>
          <p:cNvSpPr txBox="1"/>
          <p:nvPr/>
        </p:nvSpPr>
        <p:spPr>
          <a:xfrm>
            <a:off x="8522932" y="633706"/>
            <a:ext cx="2141980" cy="830997"/>
          </a:xfrm>
          <a:prstGeom prst="rect">
            <a:avLst/>
          </a:prstGeom>
          <a:noFill/>
        </p:spPr>
        <p:txBody>
          <a:bodyPr wrap="square" rtlCol="0">
            <a:spAutoFit/>
          </a:bodyPr>
          <a:lstStyle/>
          <a:p>
            <a:r>
              <a:rPr lang="en-US" sz="2400" b="1" dirty="0">
                <a:solidFill>
                  <a:srgbClr val="ED0007"/>
                </a:solidFill>
                <a:latin typeface="Courier" pitchFamily="2" charset="0"/>
              </a:rPr>
              <a:t>Image mushrooms</a:t>
            </a:r>
          </a:p>
        </p:txBody>
      </p:sp>
      <p:pic>
        <p:nvPicPr>
          <p:cNvPr id="8" name="Picture 7">
            <a:extLst>
              <a:ext uri="{FF2B5EF4-FFF2-40B4-BE49-F238E27FC236}">
                <a16:creationId xmlns:a16="http://schemas.microsoft.com/office/drawing/2014/main" id="{3CCC16B5-07D1-8747-A41C-7DFF984E670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2472" y="1876280"/>
            <a:ext cx="5172363" cy="3879272"/>
          </a:xfrm>
          <a:prstGeom prst="rect">
            <a:avLst/>
          </a:prstGeom>
        </p:spPr>
      </p:pic>
    </p:spTree>
    <p:extLst>
      <p:ext uri="{BB962C8B-B14F-4D97-AF65-F5344CB8AC3E}">
        <p14:creationId xmlns:p14="http://schemas.microsoft.com/office/powerpoint/2010/main" val="324584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Recycle &amp; compost</a:t>
            </a:r>
          </a:p>
        </p:txBody>
      </p:sp>
      <p:pic>
        <p:nvPicPr>
          <p:cNvPr id="10" name="Picture 9">
            <a:extLst>
              <a:ext uri="{FF2B5EF4-FFF2-40B4-BE49-F238E27FC236}">
                <a16:creationId xmlns:a16="http://schemas.microsoft.com/office/drawing/2014/main" id="{47C14862-BDD6-6449-8563-4C02316E7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463" y="687174"/>
            <a:ext cx="2237509" cy="2211692"/>
          </a:xfrm>
          <a:prstGeom prst="rect">
            <a:avLst/>
          </a:prstGeom>
        </p:spPr>
      </p:pic>
      <p:sp>
        <p:nvSpPr>
          <p:cNvPr id="12" name="TextBox 11">
            <a:extLst>
              <a:ext uri="{FF2B5EF4-FFF2-40B4-BE49-F238E27FC236}">
                <a16:creationId xmlns:a16="http://schemas.microsoft.com/office/drawing/2014/main" id="{746665F7-2F8A-B24D-9897-44D7E8711B6A}"/>
              </a:ext>
            </a:extLst>
          </p:cNvPr>
          <p:cNvSpPr txBox="1"/>
          <p:nvPr/>
        </p:nvSpPr>
        <p:spPr>
          <a:xfrm>
            <a:off x="2452567" y="1541922"/>
            <a:ext cx="7286865" cy="707886"/>
          </a:xfrm>
          <a:prstGeom prst="rect">
            <a:avLst/>
          </a:prstGeom>
          <a:noFill/>
        </p:spPr>
        <p:txBody>
          <a:bodyPr wrap="square" rtlCol="0">
            <a:spAutoFit/>
          </a:bodyPr>
          <a:lstStyle/>
          <a:p>
            <a:r>
              <a:rPr lang="en-US" sz="4000" dirty="0">
                <a:latin typeface="Sinkin Sans 400" pitchFamily="2" charset="77"/>
              </a:rPr>
              <a:t>The scoop with a twist</a:t>
            </a:r>
          </a:p>
        </p:txBody>
      </p:sp>
      <p:pic>
        <p:nvPicPr>
          <p:cNvPr id="3" name="Picture 2">
            <a:extLst>
              <a:ext uri="{FF2B5EF4-FFF2-40B4-BE49-F238E27FC236}">
                <a16:creationId xmlns:a16="http://schemas.microsoft.com/office/drawing/2014/main" id="{F14C166A-5F76-B845-8449-2202C72260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333219" y="51918"/>
            <a:ext cx="3579679" cy="3175744"/>
          </a:xfrm>
          <a:prstGeom prst="rect">
            <a:avLst/>
          </a:prstGeom>
        </p:spPr>
      </p:pic>
      <p:sp>
        <p:nvSpPr>
          <p:cNvPr id="23" name="TextBox 22">
            <a:extLst>
              <a:ext uri="{FF2B5EF4-FFF2-40B4-BE49-F238E27FC236}">
                <a16:creationId xmlns:a16="http://schemas.microsoft.com/office/drawing/2014/main" id="{AAA971BC-B4B4-2641-86D7-92C2E90E2ED7}"/>
              </a:ext>
            </a:extLst>
          </p:cNvPr>
          <p:cNvSpPr txBox="1"/>
          <p:nvPr/>
        </p:nvSpPr>
        <p:spPr>
          <a:xfrm>
            <a:off x="0" y="4789212"/>
            <a:ext cx="9476509"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a:t>
            </a:r>
            <a:r>
              <a:rPr lang="en-US" sz="4000" dirty="0">
                <a:latin typeface="Sinkin Sans 400" pitchFamily="2" charset="77"/>
              </a:rPr>
              <a:t> cleans </a:t>
            </a:r>
            <a:r>
              <a:rPr lang="en-US" sz="4000" dirty="0" err="1">
                <a:latin typeface="Sinkin Sans 400" pitchFamily="2" charset="77"/>
              </a:rPr>
              <a:t>cafetieres</a:t>
            </a:r>
            <a:r>
              <a:rPr lang="en-US" sz="4000" dirty="0">
                <a:latin typeface="Sinkin Sans 400" pitchFamily="2" charset="77"/>
              </a:rPr>
              <a:t> easily</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958"/>
          <a:stretch/>
        </p:blipFill>
        <p:spPr>
          <a:xfrm>
            <a:off x="8769109" y="3711201"/>
            <a:ext cx="5179280" cy="5026046"/>
          </a:xfrm>
          <a:prstGeom prst="rect">
            <a:avLst/>
          </a:prstGeom>
        </p:spPr>
      </p:pic>
      <p:sp>
        <p:nvSpPr>
          <p:cNvPr id="27" name="TextBox 26">
            <a:extLst>
              <a:ext uri="{FF2B5EF4-FFF2-40B4-BE49-F238E27FC236}">
                <a16:creationId xmlns:a16="http://schemas.microsoft.com/office/drawing/2014/main" id="{62A9D7B9-FE74-304A-8A88-8325A34A2364}"/>
              </a:ext>
            </a:extLst>
          </p:cNvPr>
          <p:cNvSpPr txBox="1"/>
          <p:nvPr/>
        </p:nvSpPr>
        <p:spPr>
          <a:xfrm>
            <a:off x="118101" y="3059668"/>
            <a:ext cx="1616363" cy="646331"/>
          </a:xfrm>
          <a:prstGeom prst="rect">
            <a:avLst/>
          </a:prstGeom>
          <a:noFill/>
          <a:ln w="28575">
            <a:solidFill>
              <a:schemeClr val="tx1"/>
            </a:solidFill>
          </a:ln>
        </p:spPr>
        <p:txBody>
          <a:bodyPr wrap="square" rtlCol="0">
            <a:spAutoFit/>
          </a:bodyPr>
          <a:lstStyle>
            <a:defPPr>
              <a:defRPr lang="en-US"/>
            </a:defPPr>
            <a:lvl1pPr algn="ctr">
              <a:defRPr b="0">
                <a:latin typeface="Sinkin Sans 400" pitchFamily="2" charset="77"/>
              </a:defRPr>
            </a:lvl1pPr>
          </a:lstStyle>
          <a:p>
            <a:r>
              <a:rPr lang="en-US" dirty="0"/>
              <a:t>Home</a:t>
            </a:r>
          </a:p>
          <a:p>
            <a:endParaRPr lang="en-US" dirty="0"/>
          </a:p>
        </p:txBody>
      </p:sp>
      <p:sp>
        <p:nvSpPr>
          <p:cNvPr id="28" name="TextBox 27">
            <a:extLst>
              <a:ext uri="{FF2B5EF4-FFF2-40B4-BE49-F238E27FC236}">
                <a16:creationId xmlns:a16="http://schemas.microsoft.com/office/drawing/2014/main" id="{394D19D4-3F5D-7A40-8965-6D664386477B}"/>
              </a:ext>
            </a:extLst>
          </p:cNvPr>
          <p:cNvSpPr txBox="1"/>
          <p:nvPr/>
        </p:nvSpPr>
        <p:spPr>
          <a:xfrm>
            <a:off x="8762031" y="304848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FAQs</a:t>
            </a:r>
          </a:p>
          <a:p>
            <a:pPr algn="ctr"/>
            <a:endParaRPr lang="en-US" dirty="0">
              <a:latin typeface="Sinkin Sans 400" pitchFamily="2" charset="77"/>
            </a:endParaRPr>
          </a:p>
        </p:txBody>
      </p:sp>
      <p:sp>
        <p:nvSpPr>
          <p:cNvPr id="29" name="TextBox 28">
            <a:extLst>
              <a:ext uri="{FF2B5EF4-FFF2-40B4-BE49-F238E27FC236}">
                <a16:creationId xmlns:a16="http://schemas.microsoft.com/office/drawing/2014/main" id="{6F363FFC-3C8C-5149-8DE5-FECE02ADF2E3}"/>
              </a:ext>
            </a:extLst>
          </p:cNvPr>
          <p:cNvSpPr txBox="1"/>
          <p:nvPr/>
        </p:nvSpPr>
        <p:spPr>
          <a:xfrm>
            <a:off x="5304459" y="3059668"/>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Recycle &amp; compost</a:t>
            </a:r>
          </a:p>
        </p:txBody>
      </p:sp>
      <p:sp>
        <p:nvSpPr>
          <p:cNvPr id="30" name="TextBox 29">
            <a:extLst>
              <a:ext uri="{FF2B5EF4-FFF2-40B4-BE49-F238E27FC236}">
                <a16:creationId xmlns:a16="http://schemas.microsoft.com/office/drawing/2014/main" id="{A69C485A-DC83-F94F-82B0-0EC3D8C18BF7}"/>
              </a:ext>
            </a:extLst>
          </p:cNvPr>
          <p:cNvSpPr txBox="1"/>
          <p:nvPr/>
        </p:nvSpPr>
        <p:spPr>
          <a:xfrm>
            <a:off x="1846887" y="3048347"/>
            <a:ext cx="1616363" cy="646331"/>
          </a:xfrm>
          <a:prstGeom prst="rect">
            <a:avLst/>
          </a:prstGeom>
          <a:noFill/>
          <a:ln w="28575">
            <a:solidFill>
              <a:schemeClr val="tx1"/>
            </a:solidFill>
          </a:ln>
        </p:spPr>
        <p:txBody>
          <a:bodyPr wrap="square" rtlCol="0">
            <a:spAutoFit/>
          </a:bodyPr>
          <a:lstStyle>
            <a:defPPr>
              <a:defRPr lang="en-US"/>
            </a:defPPr>
            <a:lvl1pPr algn="ctr">
              <a:defRPr b="1">
                <a:latin typeface="Volkswagen-DemiBold" pitchFamily="2" charset="77"/>
              </a:defRPr>
            </a:lvl1pPr>
          </a:lstStyle>
          <a:p>
            <a:r>
              <a:rPr lang="en-US" b="0" dirty="0" err="1">
                <a:latin typeface="Sinkin Sans 400" pitchFamily="2" charset="77"/>
              </a:rPr>
              <a:t>Cafetiere</a:t>
            </a:r>
            <a:r>
              <a:rPr lang="en-US" b="0" dirty="0">
                <a:latin typeface="Sinkin Sans 400" pitchFamily="2" charset="77"/>
              </a:rPr>
              <a:t> coffee</a:t>
            </a:r>
          </a:p>
        </p:txBody>
      </p:sp>
      <p:sp>
        <p:nvSpPr>
          <p:cNvPr id="31" name="TextBox 30">
            <a:extLst>
              <a:ext uri="{FF2B5EF4-FFF2-40B4-BE49-F238E27FC236}">
                <a16:creationId xmlns:a16="http://schemas.microsoft.com/office/drawing/2014/main" id="{369CB98E-E1F0-7546-80C6-580EE9651A23}"/>
              </a:ext>
            </a:extLst>
          </p:cNvPr>
          <p:cNvSpPr txBox="1"/>
          <p:nvPr/>
        </p:nvSpPr>
        <p:spPr>
          <a:xfrm>
            <a:off x="10490815" y="304955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Shop</a:t>
            </a:r>
          </a:p>
          <a:p>
            <a:pPr algn="ctr"/>
            <a:endParaRPr lang="en-US" dirty="0">
              <a:latin typeface="Sinkin Sans 400" pitchFamily="2" charset="77"/>
            </a:endParaRPr>
          </a:p>
        </p:txBody>
      </p:sp>
      <p:sp>
        <p:nvSpPr>
          <p:cNvPr id="32" name="TextBox 31">
            <a:extLst>
              <a:ext uri="{FF2B5EF4-FFF2-40B4-BE49-F238E27FC236}">
                <a16:creationId xmlns:a16="http://schemas.microsoft.com/office/drawing/2014/main" id="{054515DE-29C1-2B4D-8458-62B6E1E819F3}"/>
              </a:ext>
            </a:extLst>
          </p:cNvPr>
          <p:cNvSpPr txBox="1"/>
          <p:nvPr/>
        </p:nvSpPr>
        <p:spPr>
          <a:xfrm>
            <a:off x="3575673" y="3058654"/>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Mess free cleaning</a:t>
            </a:r>
          </a:p>
        </p:txBody>
      </p:sp>
      <p:sp>
        <p:nvSpPr>
          <p:cNvPr id="33" name="TextBox 32">
            <a:extLst>
              <a:ext uri="{FF2B5EF4-FFF2-40B4-BE49-F238E27FC236}">
                <a16:creationId xmlns:a16="http://schemas.microsoft.com/office/drawing/2014/main" id="{4DC5AF30-89F2-DE4E-A221-D25DB63A269C}"/>
              </a:ext>
            </a:extLst>
          </p:cNvPr>
          <p:cNvSpPr txBox="1"/>
          <p:nvPr/>
        </p:nvSpPr>
        <p:spPr>
          <a:xfrm>
            <a:off x="7033245" y="3069059"/>
            <a:ext cx="1616363" cy="646331"/>
          </a:xfrm>
          <a:prstGeom prst="rect">
            <a:avLst/>
          </a:prstGeom>
          <a:noFill/>
          <a:ln w="76200">
            <a:solidFill>
              <a:srgbClr val="BF1E6A"/>
            </a:solidFill>
          </a:ln>
        </p:spPr>
        <p:txBody>
          <a:bodyPr wrap="square" rtlCol="0">
            <a:spAutoFit/>
          </a:bodyPr>
          <a:lstStyle>
            <a:defPPr>
              <a:defRPr lang="en-US"/>
            </a:defPPr>
            <a:lvl1pPr algn="ctr">
              <a:defRPr>
                <a:latin typeface="Sinkin Sans 400" pitchFamily="2" charset="77"/>
              </a:defRPr>
            </a:lvl1pPr>
          </a:lstStyle>
          <a:p>
            <a:r>
              <a:rPr lang="en-US" dirty="0"/>
              <a:t>Block free sinks</a:t>
            </a:r>
          </a:p>
        </p:txBody>
      </p:sp>
      <p:pic>
        <p:nvPicPr>
          <p:cNvPr id="20" name="Picture 19">
            <a:extLst>
              <a:ext uri="{FF2B5EF4-FFF2-40B4-BE49-F238E27FC236}">
                <a16:creationId xmlns:a16="http://schemas.microsoft.com/office/drawing/2014/main" id="{C00612F6-4921-0546-B6FD-627DAFF2DE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9794" y="61603"/>
            <a:ext cx="550531" cy="550531"/>
          </a:xfrm>
          <a:prstGeom prst="rect">
            <a:avLst/>
          </a:prstGeom>
        </p:spPr>
      </p:pic>
      <p:pic>
        <p:nvPicPr>
          <p:cNvPr id="21" name="Picture 20">
            <a:extLst>
              <a:ext uri="{FF2B5EF4-FFF2-40B4-BE49-F238E27FC236}">
                <a16:creationId xmlns:a16="http://schemas.microsoft.com/office/drawing/2014/main" id="{22500B1C-F3FF-324D-BFD7-21425FA0492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9542" y="61603"/>
            <a:ext cx="549861" cy="549861"/>
          </a:xfrm>
          <a:prstGeom prst="rect">
            <a:avLst/>
          </a:prstGeom>
        </p:spPr>
      </p:pic>
      <p:pic>
        <p:nvPicPr>
          <p:cNvPr id="24" name="Picture 23">
            <a:extLst>
              <a:ext uri="{FF2B5EF4-FFF2-40B4-BE49-F238E27FC236}">
                <a16:creationId xmlns:a16="http://schemas.microsoft.com/office/drawing/2014/main" id="{C0115ADC-C47C-FE4A-B541-659AE42E317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80708" y="51918"/>
            <a:ext cx="551703" cy="551703"/>
          </a:xfrm>
          <a:prstGeom prst="rect">
            <a:avLst/>
          </a:prstGeom>
        </p:spPr>
      </p:pic>
    </p:spTree>
    <p:extLst>
      <p:ext uri="{BB962C8B-B14F-4D97-AF65-F5344CB8AC3E}">
        <p14:creationId xmlns:p14="http://schemas.microsoft.com/office/powerpoint/2010/main" val="3266277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9EE79B1-E5F8-704B-B9D2-76BF3397AAB0}"/>
              </a:ext>
            </a:extLst>
          </p:cNvPr>
          <p:cNvSpPr txBox="1">
            <a:spLocks/>
          </p:cNvSpPr>
          <p:nvPr/>
        </p:nvSpPr>
        <p:spPr>
          <a:xfrm>
            <a:off x="838200" y="633706"/>
            <a:ext cx="67818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Font typeface="Arial" panose="020B0604020202020204" pitchFamily="34" charset="0"/>
              <a:buNone/>
            </a:pPr>
            <a:r>
              <a:rPr lang="en-US" sz="2000" b="1" dirty="0">
                <a:latin typeface="Sinkin Sans 400" pitchFamily="2" charset="77"/>
              </a:rPr>
              <a:t>Coffee grounds can cause blockages and are better collected as compost</a:t>
            </a:r>
          </a:p>
          <a:p>
            <a:pPr marL="0" indent="0" fontAlgn="t">
              <a:lnSpc>
                <a:spcPct val="150000"/>
              </a:lnSpc>
              <a:buFont typeface="Arial" panose="020B0604020202020204" pitchFamily="34" charset="0"/>
              <a:buNone/>
            </a:pPr>
            <a:r>
              <a:rPr lang="en-US" sz="2000" dirty="0">
                <a:latin typeface="Sinkin Sans 400" pitchFamily="2" charset="77"/>
              </a:rPr>
              <a:t>Coffee grounds are gritty and when they combine with oils and fats </a:t>
            </a:r>
            <a:r>
              <a:rPr lang="en-US" sz="2000" dirty="0" err="1">
                <a:latin typeface="Sinkin Sans 400" pitchFamily="2" charset="77"/>
              </a:rPr>
              <a:t>thay</a:t>
            </a:r>
            <a:r>
              <a:rPr lang="en-US" sz="2000" dirty="0">
                <a:latin typeface="Sinkin Sans 400" pitchFamily="2" charset="77"/>
              </a:rPr>
              <a:t> can cause blockages.</a:t>
            </a:r>
          </a:p>
          <a:p>
            <a:pPr marL="0" indent="0" fontAlgn="t">
              <a:lnSpc>
                <a:spcPct val="150000"/>
              </a:lnSpc>
              <a:buFont typeface="Arial" panose="020B0604020202020204" pitchFamily="34" charset="0"/>
              <a:buNone/>
            </a:pPr>
            <a:r>
              <a:rPr lang="en-US" sz="2000" dirty="0">
                <a:latin typeface="Sinkin Sans 400" pitchFamily="2" charset="77"/>
              </a:rPr>
              <a:t>Water companies recommend that solids are not put down the sink or toilet as these can accumulate into a solid mass in drains and sewers – large ones are called ‘fatbergs’ and can cost millions to remove.</a:t>
            </a:r>
          </a:p>
          <a:p>
            <a:pPr marL="0" indent="0" fontAlgn="t">
              <a:lnSpc>
                <a:spcPct val="150000"/>
              </a:lnSpc>
              <a:buFont typeface="Arial" panose="020B0604020202020204" pitchFamily="34" charset="0"/>
              <a:buNone/>
            </a:pPr>
            <a:r>
              <a:rPr lang="en-US" sz="2000" dirty="0" err="1">
                <a:latin typeface="Sinkin Sans 400" pitchFamily="2" charset="77"/>
              </a:rPr>
              <a:t>Scoof</a:t>
            </a:r>
            <a:r>
              <a:rPr lang="en-US" sz="2000" baseline="30000" dirty="0">
                <a:latin typeface="Sinkin Sans 400" pitchFamily="2" charset="77"/>
              </a:rPr>
              <a:t>®</a:t>
            </a:r>
            <a:r>
              <a:rPr lang="en-US" sz="2000" dirty="0">
                <a:latin typeface="Sinkin Sans 400" pitchFamily="2" charset="77"/>
              </a:rPr>
              <a:t> collects coffee grounds and helps prevent these issues.</a:t>
            </a:r>
            <a:endParaRPr lang="en-GB" sz="2000" b="1" dirty="0">
              <a:latin typeface="Sinkin Sans 400" pitchFamily="2" charset="77"/>
            </a:endParaRPr>
          </a:p>
        </p:txBody>
      </p:sp>
      <p:sp>
        <p:nvSpPr>
          <p:cNvPr id="4" name="Title 3">
            <a:extLst>
              <a:ext uri="{FF2B5EF4-FFF2-40B4-BE49-F238E27FC236}">
                <a16:creationId xmlns:a16="http://schemas.microsoft.com/office/drawing/2014/main" id="{777D64A7-FCCB-E047-A1FB-F01D0E297DFF}"/>
              </a:ext>
            </a:extLst>
          </p:cNvPr>
          <p:cNvSpPr>
            <a:spLocks noGrp="1"/>
          </p:cNvSpPr>
          <p:nvPr>
            <p:ph type="title"/>
          </p:nvPr>
        </p:nvSpPr>
        <p:spPr>
          <a:xfrm>
            <a:off x="37296" y="0"/>
            <a:ext cx="8381875" cy="633706"/>
          </a:xfrm>
        </p:spPr>
        <p:txBody>
          <a:bodyPr>
            <a:noAutofit/>
          </a:bodyPr>
          <a:lstStyle/>
          <a:p>
            <a:r>
              <a:rPr lang="en-US" sz="2800" dirty="0">
                <a:latin typeface="Courier" pitchFamily="2" charset="0"/>
              </a:rPr>
              <a:t>Block free sinks &amp; drains /scroll down</a:t>
            </a:r>
          </a:p>
        </p:txBody>
      </p:sp>
      <p:pic>
        <p:nvPicPr>
          <p:cNvPr id="2" name="Picture 1">
            <a:extLst>
              <a:ext uri="{FF2B5EF4-FFF2-40B4-BE49-F238E27FC236}">
                <a16:creationId xmlns:a16="http://schemas.microsoft.com/office/drawing/2014/main" id="{47AAA3C7-3C0B-F748-836F-B2E90EE55E4A}"/>
              </a:ext>
            </a:extLst>
          </p:cNvPr>
          <p:cNvPicPr>
            <a:picLocks noChangeAspect="1"/>
          </p:cNvPicPr>
          <p:nvPr/>
        </p:nvPicPr>
        <p:blipFill>
          <a:blip r:embed="rId2"/>
          <a:stretch>
            <a:fillRect/>
          </a:stretch>
        </p:blipFill>
        <p:spPr>
          <a:xfrm>
            <a:off x="7772400" y="1179192"/>
            <a:ext cx="3902927" cy="5223918"/>
          </a:xfrm>
          <a:prstGeom prst="rect">
            <a:avLst/>
          </a:prstGeom>
        </p:spPr>
      </p:pic>
      <p:sp>
        <p:nvSpPr>
          <p:cNvPr id="6" name="TextBox 5">
            <a:extLst>
              <a:ext uri="{FF2B5EF4-FFF2-40B4-BE49-F238E27FC236}">
                <a16:creationId xmlns:a16="http://schemas.microsoft.com/office/drawing/2014/main" id="{74E0820E-E8DE-A24E-AE39-F19967562AAB}"/>
              </a:ext>
            </a:extLst>
          </p:cNvPr>
          <p:cNvSpPr txBox="1"/>
          <p:nvPr/>
        </p:nvSpPr>
        <p:spPr>
          <a:xfrm>
            <a:off x="8469746" y="348195"/>
            <a:ext cx="2141980" cy="830997"/>
          </a:xfrm>
          <a:prstGeom prst="rect">
            <a:avLst/>
          </a:prstGeom>
          <a:noFill/>
        </p:spPr>
        <p:txBody>
          <a:bodyPr wrap="square" rtlCol="0">
            <a:spAutoFit/>
          </a:bodyPr>
          <a:lstStyle/>
          <a:p>
            <a:r>
              <a:rPr lang="en-US" sz="2400" b="1" dirty="0">
                <a:solidFill>
                  <a:srgbClr val="ED0007"/>
                </a:solidFill>
                <a:latin typeface="Courier" pitchFamily="2" charset="0"/>
              </a:rPr>
              <a:t>Image sink blockages</a:t>
            </a:r>
          </a:p>
        </p:txBody>
      </p:sp>
    </p:spTree>
    <p:extLst>
      <p:ext uri="{BB962C8B-B14F-4D97-AF65-F5344CB8AC3E}">
        <p14:creationId xmlns:p14="http://schemas.microsoft.com/office/powerpoint/2010/main" val="2760173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a:t>
            </a:r>
          </a:p>
        </p:txBody>
      </p:sp>
      <p:pic>
        <p:nvPicPr>
          <p:cNvPr id="10" name="Picture 9">
            <a:extLst>
              <a:ext uri="{FF2B5EF4-FFF2-40B4-BE49-F238E27FC236}">
                <a16:creationId xmlns:a16="http://schemas.microsoft.com/office/drawing/2014/main" id="{47C14862-BDD6-6449-8563-4C02316E7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101" y="687174"/>
            <a:ext cx="2237509" cy="2211692"/>
          </a:xfrm>
          <a:prstGeom prst="rect">
            <a:avLst/>
          </a:prstGeom>
        </p:spPr>
      </p:pic>
      <p:sp>
        <p:nvSpPr>
          <p:cNvPr id="12" name="TextBox 11">
            <a:extLst>
              <a:ext uri="{FF2B5EF4-FFF2-40B4-BE49-F238E27FC236}">
                <a16:creationId xmlns:a16="http://schemas.microsoft.com/office/drawing/2014/main" id="{746665F7-2F8A-B24D-9897-44D7E8711B6A}"/>
              </a:ext>
            </a:extLst>
          </p:cNvPr>
          <p:cNvSpPr txBox="1"/>
          <p:nvPr/>
        </p:nvSpPr>
        <p:spPr>
          <a:xfrm>
            <a:off x="2452567" y="1548596"/>
            <a:ext cx="7286865" cy="707886"/>
          </a:xfrm>
          <a:prstGeom prst="rect">
            <a:avLst/>
          </a:prstGeom>
          <a:noFill/>
        </p:spPr>
        <p:txBody>
          <a:bodyPr wrap="square" rtlCol="0">
            <a:spAutoFit/>
          </a:bodyPr>
          <a:lstStyle/>
          <a:p>
            <a:r>
              <a:rPr lang="en-US" sz="4000" dirty="0">
                <a:latin typeface="Sinkin Sans 400" pitchFamily="2" charset="77"/>
              </a:rPr>
              <a:t>The scoop with a twist</a:t>
            </a:r>
          </a:p>
        </p:txBody>
      </p:sp>
      <p:pic>
        <p:nvPicPr>
          <p:cNvPr id="3" name="Picture 2">
            <a:extLst>
              <a:ext uri="{FF2B5EF4-FFF2-40B4-BE49-F238E27FC236}">
                <a16:creationId xmlns:a16="http://schemas.microsoft.com/office/drawing/2014/main" id="{F14C166A-5F76-B845-8449-2202C72260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82238" y="61603"/>
            <a:ext cx="3579679" cy="3175744"/>
          </a:xfrm>
          <a:prstGeom prst="rect">
            <a:avLst/>
          </a:prstGeom>
        </p:spPr>
      </p:pic>
      <p:sp>
        <p:nvSpPr>
          <p:cNvPr id="23" name="TextBox 22">
            <a:extLst>
              <a:ext uri="{FF2B5EF4-FFF2-40B4-BE49-F238E27FC236}">
                <a16:creationId xmlns:a16="http://schemas.microsoft.com/office/drawing/2014/main" id="{AAA971BC-B4B4-2641-86D7-92C2E90E2ED7}"/>
              </a:ext>
            </a:extLst>
          </p:cNvPr>
          <p:cNvSpPr txBox="1"/>
          <p:nvPr/>
        </p:nvSpPr>
        <p:spPr>
          <a:xfrm>
            <a:off x="1" y="4604485"/>
            <a:ext cx="9739432"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 </a:t>
            </a:r>
            <a:r>
              <a:rPr lang="en-US" sz="4000" dirty="0">
                <a:latin typeface="Sinkin Sans 400" pitchFamily="2" charset="77"/>
              </a:rPr>
              <a:t>cleans </a:t>
            </a:r>
            <a:r>
              <a:rPr lang="en-US" sz="4000" dirty="0" err="1">
                <a:latin typeface="Sinkin Sans 400" pitchFamily="2" charset="77"/>
              </a:rPr>
              <a:t>cafetieres</a:t>
            </a:r>
            <a:r>
              <a:rPr lang="en-US" sz="4000" dirty="0">
                <a:latin typeface="Sinkin Sans 400" pitchFamily="2" charset="77"/>
              </a:rPr>
              <a:t> easily</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958"/>
          <a:stretch/>
        </p:blipFill>
        <p:spPr>
          <a:xfrm>
            <a:off x="8496473" y="3781399"/>
            <a:ext cx="5179280" cy="5026046"/>
          </a:xfrm>
          <a:prstGeom prst="rect">
            <a:avLst/>
          </a:prstGeom>
        </p:spPr>
      </p:pic>
      <p:sp>
        <p:nvSpPr>
          <p:cNvPr id="27" name="TextBox 26">
            <a:extLst>
              <a:ext uri="{FF2B5EF4-FFF2-40B4-BE49-F238E27FC236}">
                <a16:creationId xmlns:a16="http://schemas.microsoft.com/office/drawing/2014/main" id="{B418A7E8-086A-F542-A9B7-32901CCFF69B}"/>
              </a:ext>
            </a:extLst>
          </p:cNvPr>
          <p:cNvSpPr txBox="1"/>
          <p:nvPr/>
        </p:nvSpPr>
        <p:spPr>
          <a:xfrm>
            <a:off x="118101" y="3059668"/>
            <a:ext cx="1616363" cy="646331"/>
          </a:xfrm>
          <a:prstGeom prst="rect">
            <a:avLst/>
          </a:prstGeom>
          <a:noFill/>
          <a:ln w="28575">
            <a:solidFill>
              <a:schemeClr val="tx1"/>
            </a:solidFill>
          </a:ln>
        </p:spPr>
        <p:txBody>
          <a:bodyPr wrap="square" rtlCol="0">
            <a:spAutoFit/>
          </a:bodyPr>
          <a:lstStyle>
            <a:defPPr>
              <a:defRPr lang="en-US"/>
            </a:defPPr>
            <a:lvl1pPr algn="ctr">
              <a:defRPr b="0">
                <a:latin typeface="Sinkin Sans 400" pitchFamily="2" charset="77"/>
              </a:defRPr>
            </a:lvl1pPr>
          </a:lstStyle>
          <a:p>
            <a:r>
              <a:rPr lang="en-US" dirty="0"/>
              <a:t>Home</a:t>
            </a:r>
          </a:p>
          <a:p>
            <a:endParaRPr lang="en-US" dirty="0"/>
          </a:p>
        </p:txBody>
      </p:sp>
      <p:sp>
        <p:nvSpPr>
          <p:cNvPr id="28" name="TextBox 27">
            <a:extLst>
              <a:ext uri="{FF2B5EF4-FFF2-40B4-BE49-F238E27FC236}">
                <a16:creationId xmlns:a16="http://schemas.microsoft.com/office/drawing/2014/main" id="{CCEC10D2-E6F3-B14E-A5C8-79797BD62BB8}"/>
              </a:ext>
            </a:extLst>
          </p:cNvPr>
          <p:cNvSpPr txBox="1"/>
          <p:nvPr/>
        </p:nvSpPr>
        <p:spPr>
          <a:xfrm>
            <a:off x="8762031" y="3048480"/>
            <a:ext cx="1616363" cy="646331"/>
          </a:xfrm>
          <a:prstGeom prst="rect">
            <a:avLst/>
          </a:prstGeom>
          <a:noFill/>
          <a:ln w="76200">
            <a:solidFill>
              <a:srgbClr val="BF1E6A"/>
            </a:solidFill>
          </a:ln>
        </p:spPr>
        <p:txBody>
          <a:bodyPr wrap="square" rtlCol="0">
            <a:spAutoFit/>
          </a:bodyPr>
          <a:lstStyle>
            <a:defPPr>
              <a:defRPr lang="en-US"/>
            </a:defPPr>
            <a:lvl1pPr algn="ctr">
              <a:defRPr>
                <a:latin typeface="Sinkin Sans 400" pitchFamily="2" charset="77"/>
              </a:defRPr>
            </a:lvl1pPr>
          </a:lstStyle>
          <a:p>
            <a:r>
              <a:rPr lang="en-US" dirty="0"/>
              <a:t>FAQs</a:t>
            </a:r>
          </a:p>
          <a:p>
            <a:endParaRPr lang="en-US" dirty="0"/>
          </a:p>
        </p:txBody>
      </p:sp>
      <p:sp>
        <p:nvSpPr>
          <p:cNvPr id="29" name="TextBox 28">
            <a:extLst>
              <a:ext uri="{FF2B5EF4-FFF2-40B4-BE49-F238E27FC236}">
                <a16:creationId xmlns:a16="http://schemas.microsoft.com/office/drawing/2014/main" id="{81CBCBB9-A31D-0040-ABF4-00D216BC6382}"/>
              </a:ext>
            </a:extLst>
          </p:cNvPr>
          <p:cNvSpPr txBox="1"/>
          <p:nvPr/>
        </p:nvSpPr>
        <p:spPr>
          <a:xfrm>
            <a:off x="5304459" y="3059668"/>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Recycle &amp; compost</a:t>
            </a:r>
          </a:p>
        </p:txBody>
      </p:sp>
      <p:sp>
        <p:nvSpPr>
          <p:cNvPr id="30" name="TextBox 29">
            <a:extLst>
              <a:ext uri="{FF2B5EF4-FFF2-40B4-BE49-F238E27FC236}">
                <a16:creationId xmlns:a16="http://schemas.microsoft.com/office/drawing/2014/main" id="{FB79214D-C109-A24E-BA8C-32D1EF2568C3}"/>
              </a:ext>
            </a:extLst>
          </p:cNvPr>
          <p:cNvSpPr txBox="1"/>
          <p:nvPr/>
        </p:nvSpPr>
        <p:spPr>
          <a:xfrm>
            <a:off x="1846887" y="3048347"/>
            <a:ext cx="1616363" cy="646331"/>
          </a:xfrm>
          <a:prstGeom prst="rect">
            <a:avLst/>
          </a:prstGeom>
          <a:noFill/>
          <a:ln w="28575">
            <a:solidFill>
              <a:schemeClr val="tx1"/>
            </a:solidFill>
          </a:ln>
        </p:spPr>
        <p:txBody>
          <a:bodyPr wrap="square" rtlCol="0">
            <a:spAutoFit/>
          </a:bodyPr>
          <a:lstStyle>
            <a:defPPr>
              <a:defRPr lang="en-US"/>
            </a:defPPr>
            <a:lvl1pPr algn="ctr">
              <a:defRPr b="1">
                <a:latin typeface="Volkswagen-DemiBold" pitchFamily="2" charset="77"/>
              </a:defRPr>
            </a:lvl1pPr>
          </a:lstStyle>
          <a:p>
            <a:r>
              <a:rPr lang="en-US" b="0" dirty="0" err="1">
                <a:latin typeface="Sinkin Sans 400" pitchFamily="2" charset="77"/>
              </a:rPr>
              <a:t>Cafetiere</a:t>
            </a:r>
            <a:r>
              <a:rPr lang="en-US" b="0" dirty="0">
                <a:latin typeface="Sinkin Sans 400" pitchFamily="2" charset="77"/>
              </a:rPr>
              <a:t> coffee</a:t>
            </a:r>
          </a:p>
        </p:txBody>
      </p:sp>
      <p:sp>
        <p:nvSpPr>
          <p:cNvPr id="31" name="TextBox 30">
            <a:extLst>
              <a:ext uri="{FF2B5EF4-FFF2-40B4-BE49-F238E27FC236}">
                <a16:creationId xmlns:a16="http://schemas.microsoft.com/office/drawing/2014/main" id="{EE2E4ED6-984F-7D40-8FB3-5B90168EEFF2}"/>
              </a:ext>
            </a:extLst>
          </p:cNvPr>
          <p:cNvSpPr txBox="1"/>
          <p:nvPr/>
        </p:nvSpPr>
        <p:spPr>
          <a:xfrm>
            <a:off x="10490815" y="304955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Shop</a:t>
            </a:r>
          </a:p>
          <a:p>
            <a:pPr algn="ctr"/>
            <a:endParaRPr lang="en-US" dirty="0">
              <a:latin typeface="Sinkin Sans 400" pitchFamily="2" charset="77"/>
            </a:endParaRPr>
          </a:p>
        </p:txBody>
      </p:sp>
      <p:sp>
        <p:nvSpPr>
          <p:cNvPr id="32" name="TextBox 31">
            <a:extLst>
              <a:ext uri="{FF2B5EF4-FFF2-40B4-BE49-F238E27FC236}">
                <a16:creationId xmlns:a16="http://schemas.microsoft.com/office/drawing/2014/main" id="{E52F29B4-86AD-A44D-9533-6D01203558D4}"/>
              </a:ext>
            </a:extLst>
          </p:cNvPr>
          <p:cNvSpPr txBox="1"/>
          <p:nvPr/>
        </p:nvSpPr>
        <p:spPr>
          <a:xfrm>
            <a:off x="3575673" y="3058654"/>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Mess free cleaning</a:t>
            </a:r>
          </a:p>
        </p:txBody>
      </p:sp>
      <p:sp>
        <p:nvSpPr>
          <p:cNvPr id="33" name="TextBox 32">
            <a:extLst>
              <a:ext uri="{FF2B5EF4-FFF2-40B4-BE49-F238E27FC236}">
                <a16:creationId xmlns:a16="http://schemas.microsoft.com/office/drawing/2014/main" id="{92E226E0-9CFC-5348-B338-E32F5D3C1BD0}"/>
              </a:ext>
            </a:extLst>
          </p:cNvPr>
          <p:cNvSpPr txBox="1"/>
          <p:nvPr/>
        </p:nvSpPr>
        <p:spPr>
          <a:xfrm>
            <a:off x="7033245" y="3069059"/>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Block free sinks</a:t>
            </a:r>
          </a:p>
        </p:txBody>
      </p:sp>
      <p:pic>
        <p:nvPicPr>
          <p:cNvPr id="20" name="Picture 19">
            <a:extLst>
              <a:ext uri="{FF2B5EF4-FFF2-40B4-BE49-F238E27FC236}">
                <a16:creationId xmlns:a16="http://schemas.microsoft.com/office/drawing/2014/main" id="{3493B256-7299-4A4E-8203-CB285117CD4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9794" y="61603"/>
            <a:ext cx="550531" cy="550531"/>
          </a:xfrm>
          <a:prstGeom prst="rect">
            <a:avLst/>
          </a:prstGeom>
        </p:spPr>
      </p:pic>
      <p:pic>
        <p:nvPicPr>
          <p:cNvPr id="21" name="Picture 20">
            <a:extLst>
              <a:ext uri="{FF2B5EF4-FFF2-40B4-BE49-F238E27FC236}">
                <a16:creationId xmlns:a16="http://schemas.microsoft.com/office/drawing/2014/main" id="{6C521DA3-771F-FC41-BFB1-0F7EB91EAE1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9542" y="61603"/>
            <a:ext cx="549861" cy="549861"/>
          </a:xfrm>
          <a:prstGeom prst="rect">
            <a:avLst/>
          </a:prstGeom>
        </p:spPr>
      </p:pic>
      <p:pic>
        <p:nvPicPr>
          <p:cNvPr id="24" name="Picture 23">
            <a:extLst>
              <a:ext uri="{FF2B5EF4-FFF2-40B4-BE49-F238E27FC236}">
                <a16:creationId xmlns:a16="http://schemas.microsoft.com/office/drawing/2014/main" id="{1D500762-2020-D849-80FB-C6214839E3C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80708" y="51918"/>
            <a:ext cx="551703" cy="551703"/>
          </a:xfrm>
          <a:prstGeom prst="rect">
            <a:avLst/>
          </a:prstGeom>
        </p:spPr>
      </p:pic>
    </p:spTree>
    <p:extLst>
      <p:ext uri="{BB962C8B-B14F-4D97-AF65-F5344CB8AC3E}">
        <p14:creationId xmlns:p14="http://schemas.microsoft.com/office/powerpoint/2010/main" val="3434003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Is </a:t>
            </a:r>
            <a:r>
              <a:rPr lang="en-GB" sz="2000" b="1" dirty="0" err="1">
                <a:latin typeface="Sinkin Sans 400" pitchFamily="2" charset="77"/>
              </a:rPr>
              <a:t>cafetiere</a:t>
            </a:r>
            <a:r>
              <a:rPr lang="en-GB" sz="2000" b="1" dirty="0">
                <a:latin typeface="Sinkin Sans 400" pitchFamily="2" charset="77"/>
              </a:rPr>
              <a:t> the same as a French Press /  Coffee Press / Plunger Pot?</a:t>
            </a:r>
          </a:p>
          <a:p>
            <a:pPr marL="0" indent="0" fontAlgn="t">
              <a:lnSpc>
                <a:spcPct val="150000"/>
              </a:lnSpc>
              <a:buNone/>
            </a:pPr>
            <a:r>
              <a:rPr lang="en-GB" sz="2000" dirty="0" err="1">
                <a:latin typeface="Sinkin Sans 400" pitchFamily="2" charset="77"/>
              </a:rPr>
              <a:t>Cafetiere</a:t>
            </a:r>
            <a:r>
              <a:rPr lang="en-GB" sz="2000" dirty="0">
                <a:latin typeface="Sinkin Sans 400" pitchFamily="2" charset="77"/>
              </a:rPr>
              <a:t> is a common name for a type of coffee preparation method where ground coffee is infused in a tall pot and the grounds separated from the hot water using a circular mesh plunger. </a:t>
            </a:r>
            <a:r>
              <a:rPr lang="en-GB" sz="2000" dirty="0" err="1">
                <a:latin typeface="Sinkin Sans 400" pitchFamily="2" charset="77"/>
              </a:rPr>
              <a:t>Cafetieres</a:t>
            </a:r>
            <a:r>
              <a:rPr lang="en-GB" sz="2000" dirty="0">
                <a:latin typeface="Sinkin Sans 400" pitchFamily="2" charset="77"/>
              </a:rPr>
              <a:t> are called a range of different names around the world including; French Press, Coffee Plunger, Plunger Pot, </a:t>
            </a:r>
            <a:r>
              <a:rPr lang="en-GB" sz="2000" dirty="0" err="1">
                <a:latin typeface="Sinkin Sans 400" pitchFamily="2" charset="77"/>
              </a:rPr>
              <a:t>Cafetiere</a:t>
            </a:r>
            <a:r>
              <a:rPr lang="en-GB" sz="2000" dirty="0">
                <a:latin typeface="Sinkin Sans 400" pitchFamily="2" charset="77"/>
              </a:rPr>
              <a:t> a Piston, Coffee maker, </a:t>
            </a:r>
            <a:r>
              <a:rPr lang="en-US" sz="2000" dirty="0" err="1">
                <a:latin typeface="Sinkin Sans 400" pitchFamily="2" charset="77"/>
              </a:rPr>
              <a:t>Koffiekan</a:t>
            </a:r>
            <a:r>
              <a:rPr lang="en-US" sz="2000" dirty="0">
                <a:latin typeface="Sinkin Sans 400" pitchFamily="2" charset="77"/>
              </a:rPr>
              <a:t>, </a:t>
            </a:r>
            <a:r>
              <a:rPr lang="en-US" sz="2000" dirty="0" err="1">
                <a:latin typeface="Sinkin Sans 400" pitchFamily="2" charset="77"/>
              </a:rPr>
              <a:t>Kaffeebereiter</a:t>
            </a:r>
            <a:r>
              <a:rPr lang="en-US" sz="2000" dirty="0">
                <a:latin typeface="Sinkin Sans 400" pitchFamily="2" charset="77"/>
              </a:rPr>
              <a:t>, </a:t>
            </a:r>
            <a:r>
              <a:rPr lang="en-US" sz="2000" dirty="0" err="1">
                <a:latin typeface="Sinkin Sans 400" pitchFamily="2" charset="77"/>
              </a:rPr>
              <a:t>Caffettiera</a:t>
            </a:r>
            <a:r>
              <a:rPr lang="en-US" sz="2000" dirty="0">
                <a:latin typeface="Sinkin Sans 400" pitchFamily="2" charset="77"/>
              </a:rPr>
              <a:t>, </a:t>
            </a:r>
            <a:r>
              <a:rPr lang="en-US" sz="2400" dirty="0" err="1">
                <a:latin typeface="Sinkin Sans 400" pitchFamily="2" charset="77"/>
              </a:rPr>
              <a:t>Кофейник</a:t>
            </a:r>
            <a:r>
              <a:rPr lang="en-US" sz="2400" dirty="0">
                <a:latin typeface="Sinkin Sans 400" pitchFamily="2" charset="77"/>
              </a:rPr>
              <a:t> </a:t>
            </a:r>
            <a:r>
              <a:rPr lang="en-US" sz="2000" dirty="0">
                <a:latin typeface="Sinkin Sans 400" pitchFamily="2" charset="77"/>
              </a:rPr>
              <a:t>. . . </a:t>
            </a: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904074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How do I know that </a:t>
            </a:r>
            <a:r>
              <a:rPr lang="en-GB" sz="2000" b="1" dirty="0" err="1">
                <a:latin typeface="Sinkin Sans 400" pitchFamily="2" charset="77"/>
              </a:rPr>
              <a:t>Scoof</a:t>
            </a:r>
            <a:r>
              <a:rPr lang="en-GB" sz="2000" b="1" baseline="30000" dirty="0">
                <a:latin typeface="Sinkin Sans 400" pitchFamily="2" charset="77"/>
              </a:rPr>
              <a:t>®</a:t>
            </a:r>
            <a:r>
              <a:rPr lang="en-GB" sz="2000" b="1" dirty="0">
                <a:latin typeface="Sinkin Sans 400" pitchFamily="2" charset="77"/>
              </a:rPr>
              <a:t> will fit my </a:t>
            </a:r>
            <a:r>
              <a:rPr lang="en-GB" sz="2000" b="1" dirty="0" err="1">
                <a:latin typeface="Sinkin Sans 400" pitchFamily="2" charset="77"/>
              </a:rPr>
              <a:t>cafetiere</a:t>
            </a:r>
            <a:r>
              <a:rPr lang="en-GB" sz="2000" b="1" dirty="0">
                <a:latin typeface="Sinkin Sans 400" pitchFamily="2" charset="77"/>
              </a:rPr>
              <a:t>?</a:t>
            </a:r>
          </a:p>
          <a:p>
            <a:pPr marL="0" indent="0" fontAlgn="t">
              <a:lnSpc>
                <a:spcPct val="150000"/>
              </a:lnSpc>
              <a:buNone/>
            </a:pPr>
            <a:r>
              <a:rPr lang="en-GB" sz="2000" dirty="0">
                <a:latin typeface="Sinkin Sans 400" pitchFamily="2" charset="77"/>
              </a:rPr>
              <a:t>There are 3 sizes of </a:t>
            </a:r>
            <a:r>
              <a:rPr lang="en-GB" sz="2000" dirty="0" err="1">
                <a:latin typeface="Sinkin Sans 400" pitchFamily="2" charset="77"/>
              </a:rPr>
              <a:t>cafetiere</a:t>
            </a:r>
            <a:r>
              <a:rPr lang="en-GB" sz="2000" dirty="0">
                <a:latin typeface="Sinkin Sans 400" pitchFamily="2" charset="77"/>
              </a:rPr>
              <a:t> and currently one size of </a:t>
            </a:r>
            <a:r>
              <a:rPr lang="en-GB" sz="2000" dirty="0" err="1">
                <a:latin typeface="Sinkin Sans 400" pitchFamily="2" charset="77"/>
              </a:rPr>
              <a:t>Scoof</a:t>
            </a:r>
            <a:r>
              <a:rPr lang="en-GB" sz="2000" baseline="30000" dirty="0">
                <a:latin typeface="Sinkin Sans 400" pitchFamily="2" charset="77"/>
              </a:rPr>
              <a:t>®</a:t>
            </a:r>
            <a:r>
              <a:rPr lang="en-GB" sz="2000" dirty="0">
                <a:latin typeface="Sinkin Sans 400" pitchFamily="2" charset="77"/>
              </a:rPr>
              <a:t> (more to come soon!). </a:t>
            </a:r>
            <a:r>
              <a:rPr lang="en-GB" sz="2000" dirty="0" err="1">
                <a:latin typeface="Sinkin Sans 400" pitchFamily="2" charset="77"/>
              </a:rPr>
              <a:t>Cafetiere</a:t>
            </a:r>
            <a:r>
              <a:rPr lang="en-GB" sz="2000" dirty="0">
                <a:latin typeface="Sinkin Sans 400" pitchFamily="2" charset="77"/>
              </a:rPr>
              <a:t> sizes are generally measured in small espresso cup sizes. </a:t>
            </a:r>
            <a:r>
              <a:rPr lang="en-GB" sz="2000" dirty="0" err="1">
                <a:latin typeface="Sinkin Sans 400" pitchFamily="2" charset="77"/>
              </a:rPr>
              <a:t>Scoof</a:t>
            </a:r>
            <a:r>
              <a:rPr lang="en-GB" sz="2000" baseline="30000" dirty="0">
                <a:latin typeface="Sinkin Sans 400" pitchFamily="2" charset="77"/>
              </a:rPr>
              <a:t>®</a:t>
            </a:r>
            <a:r>
              <a:rPr lang="en-GB" sz="2000" dirty="0">
                <a:latin typeface="Sinkin Sans 400" pitchFamily="2" charset="77"/>
              </a:rPr>
              <a:t> is designed to fit standard 8 cup </a:t>
            </a:r>
            <a:r>
              <a:rPr lang="en-GB" sz="2000" dirty="0" err="1">
                <a:latin typeface="Sinkin Sans 400" pitchFamily="2" charset="77"/>
              </a:rPr>
              <a:t>cafetieres</a:t>
            </a:r>
            <a:r>
              <a:rPr lang="en-GB" sz="2000" dirty="0">
                <a:latin typeface="Sinkin Sans 400" pitchFamily="2" charset="77"/>
              </a:rPr>
              <a:t> (1 litre or 35.2 </a:t>
            </a:r>
            <a:r>
              <a:rPr lang="en-GB" sz="2000" dirty="0" err="1">
                <a:latin typeface="Sinkin Sans 400" pitchFamily="2" charset="77"/>
              </a:rPr>
              <a:t>fl</a:t>
            </a:r>
            <a:r>
              <a:rPr lang="en-GB" sz="2000" dirty="0">
                <a:latin typeface="Sinkin Sans 400" pitchFamily="2" charset="77"/>
              </a:rPr>
              <a:t> </a:t>
            </a:r>
            <a:r>
              <a:rPr lang="en-GB" sz="2000" dirty="0" err="1">
                <a:latin typeface="Sinkin Sans 400" pitchFamily="2" charset="77"/>
              </a:rPr>
              <a:t>oz</a:t>
            </a:r>
            <a:r>
              <a:rPr lang="en-GB" sz="2000" dirty="0">
                <a:latin typeface="Sinkin Sans 400" pitchFamily="2" charset="77"/>
              </a:rPr>
              <a:t>). </a:t>
            </a:r>
            <a:r>
              <a:rPr lang="en-GB" sz="2000" dirty="0" err="1">
                <a:latin typeface="Sinkin Sans 400" pitchFamily="2" charset="77"/>
              </a:rPr>
              <a:t>Scoof</a:t>
            </a:r>
            <a:r>
              <a:rPr lang="en-GB" sz="2000" baseline="30000" dirty="0">
                <a:latin typeface="Sinkin Sans 400" pitchFamily="2" charset="77"/>
              </a:rPr>
              <a:t>®</a:t>
            </a:r>
            <a:r>
              <a:rPr lang="en-GB" sz="2000" dirty="0">
                <a:latin typeface="Sinkin Sans 400" pitchFamily="2" charset="77"/>
              </a:rPr>
              <a:t> has a diameter of 8.4cm is designed to be slightly smaller than the plunger diameter to ensure a good fit (generally 8.5cm+). </a:t>
            </a:r>
            <a:r>
              <a:rPr lang="en-GB" sz="2000" dirty="0" err="1">
                <a:latin typeface="Sinkin Sans 400" pitchFamily="2" charset="77"/>
              </a:rPr>
              <a:t>Scoof</a:t>
            </a:r>
            <a:r>
              <a:rPr lang="en-GB" sz="2000" baseline="30000" dirty="0">
                <a:latin typeface="Sinkin Sans 400" pitchFamily="2" charset="77"/>
              </a:rPr>
              <a:t>®</a:t>
            </a:r>
            <a:r>
              <a:rPr lang="en-GB" sz="2000" dirty="0">
                <a:latin typeface="Sinkin Sans 400" pitchFamily="2" charset="77"/>
              </a:rPr>
              <a:t> also fits most 4 and 6 cup </a:t>
            </a:r>
            <a:r>
              <a:rPr lang="en-GB" sz="2000" dirty="0" err="1">
                <a:latin typeface="Sinkin Sans 400" pitchFamily="2" charset="77"/>
              </a:rPr>
              <a:t>cafetieres</a:t>
            </a:r>
            <a:r>
              <a:rPr lang="en-GB" sz="2000" dirty="0">
                <a:latin typeface="Sinkin Sans 400" pitchFamily="2" charset="77"/>
              </a:rPr>
              <a:t> which have a similar plunger diameter. </a:t>
            </a:r>
            <a:r>
              <a:rPr lang="en-GB" sz="2000" dirty="0" err="1">
                <a:latin typeface="Sinkin Sans 400" pitchFamily="2" charset="77"/>
              </a:rPr>
              <a:t>Scoof</a:t>
            </a:r>
            <a:r>
              <a:rPr lang="en-GB" sz="2000" baseline="30000" dirty="0">
                <a:latin typeface="Sinkin Sans 400" pitchFamily="2" charset="77"/>
              </a:rPr>
              <a:t>®</a:t>
            </a:r>
            <a:r>
              <a:rPr lang="en-GB" sz="2000" dirty="0">
                <a:latin typeface="Sinkin Sans 400" pitchFamily="2" charset="77"/>
              </a:rPr>
              <a:t> may be used in a 12 cup </a:t>
            </a:r>
            <a:r>
              <a:rPr lang="en-GB" sz="2000" dirty="0" err="1">
                <a:latin typeface="Sinkin Sans 400" pitchFamily="2" charset="77"/>
              </a:rPr>
              <a:t>cafetiere</a:t>
            </a:r>
            <a:r>
              <a:rPr lang="en-GB" sz="2000" dirty="0">
                <a:latin typeface="Sinkin Sans 400" pitchFamily="2" charset="77"/>
              </a:rPr>
              <a:t>, although it will be less efficient as the plunger diameter is generally 10cm. </a:t>
            </a:r>
            <a:r>
              <a:rPr lang="en-GB" sz="2000" dirty="0" err="1">
                <a:latin typeface="Sinkin Sans 400" pitchFamily="2" charset="77"/>
              </a:rPr>
              <a:t>Scoof</a:t>
            </a:r>
            <a:r>
              <a:rPr lang="en-GB" sz="2000" baseline="30000" dirty="0">
                <a:latin typeface="Sinkin Sans 400" pitchFamily="2" charset="77"/>
              </a:rPr>
              <a:t>®</a:t>
            </a:r>
            <a:r>
              <a:rPr lang="en-GB" sz="2000" dirty="0">
                <a:latin typeface="Sinkin Sans 400" pitchFamily="2" charset="77"/>
              </a:rPr>
              <a:t> will not fit smaller 3 cup </a:t>
            </a:r>
            <a:r>
              <a:rPr lang="en-GB" sz="2000" dirty="0" err="1">
                <a:latin typeface="Sinkin Sans 400" pitchFamily="2" charset="77"/>
              </a:rPr>
              <a:t>cafetiere</a:t>
            </a:r>
            <a:r>
              <a:rPr lang="en-GB" sz="2000" dirty="0">
                <a:latin typeface="Sinkin Sans 400" pitchFamily="2" charset="77"/>
              </a:rPr>
              <a:t> sizes (plunger diameter of 6cm+</a:t>
            </a:r>
            <a:endParaRPr lang="en-US"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139540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Do you make a larger </a:t>
            </a:r>
            <a:r>
              <a:rPr lang="en-GB" sz="2000" b="1" dirty="0" err="1">
                <a:latin typeface="Sinkin Sans 400" pitchFamily="2" charset="77"/>
              </a:rPr>
              <a:t>Scoof</a:t>
            </a:r>
            <a:r>
              <a:rPr lang="en-GB" sz="2000" b="1" dirty="0">
                <a:latin typeface="Sinkin Sans 400" pitchFamily="2" charset="77"/>
              </a:rPr>
              <a:t>® for when I want to brew a 12 cup </a:t>
            </a:r>
            <a:r>
              <a:rPr lang="en-GB" sz="2000" b="1" dirty="0" err="1">
                <a:latin typeface="Sinkin Sans 400" pitchFamily="2" charset="77"/>
              </a:rPr>
              <a:t>cafetiere</a:t>
            </a:r>
            <a:r>
              <a:rPr lang="en-GB" sz="2000" b="1" dirty="0">
                <a:latin typeface="Sinkin Sans 400" pitchFamily="2" charset="77"/>
              </a:rPr>
              <a:t> of coffee?</a:t>
            </a:r>
          </a:p>
          <a:p>
            <a:pPr marL="0" indent="0" fontAlgn="t">
              <a:lnSpc>
                <a:spcPct val="150000"/>
              </a:lnSpc>
              <a:buNone/>
            </a:pPr>
            <a:r>
              <a:rPr lang="en-GB" sz="2000" dirty="0">
                <a:latin typeface="Sinkin Sans 400" pitchFamily="2" charset="77"/>
              </a:rPr>
              <a:t>We don’t currently make a larger </a:t>
            </a:r>
            <a:r>
              <a:rPr lang="en-GB" sz="2000" dirty="0" err="1">
                <a:latin typeface="Sinkin Sans 400" pitchFamily="2" charset="77"/>
              </a:rPr>
              <a:t>Scoof</a:t>
            </a:r>
            <a:r>
              <a:rPr lang="en-GB" sz="2000" dirty="0">
                <a:latin typeface="Sinkin Sans 400" pitchFamily="2" charset="77"/>
              </a:rPr>
              <a:t>®. But the current standard size </a:t>
            </a:r>
            <a:r>
              <a:rPr lang="en-GB" sz="2000" dirty="0" err="1">
                <a:latin typeface="Sinkin Sans 400" pitchFamily="2" charset="77"/>
              </a:rPr>
              <a:t>Scoof</a:t>
            </a:r>
            <a:r>
              <a:rPr lang="en-GB" sz="2000" dirty="0">
                <a:latin typeface="Sinkin Sans 400" pitchFamily="2" charset="77"/>
              </a:rPr>
              <a:t>® will fit a 12 cup </a:t>
            </a:r>
            <a:r>
              <a:rPr lang="en-GB" sz="2000" dirty="0" err="1">
                <a:latin typeface="Sinkin Sans 400" pitchFamily="2" charset="77"/>
              </a:rPr>
              <a:t>cafetiere</a:t>
            </a:r>
            <a:r>
              <a:rPr lang="en-GB" sz="2000" dirty="0">
                <a:latin typeface="Sinkin Sans 400" pitchFamily="2" charset="77"/>
              </a:rPr>
              <a:t> and can be used a s a dedicated cleaning tool.</a:t>
            </a: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1315340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Do you make a smaller </a:t>
            </a:r>
            <a:r>
              <a:rPr lang="en-GB" sz="2000" b="1" dirty="0" err="1">
                <a:latin typeface="Sinkin Sans 400" pitchFamily="2" charset="77"/>
              </a:rPr>
              <a:t>Scoof</a:t>
            </a:r>
            <a:r>
              <a:rPr lang="en-GB" sz="2000" b="1" dirty="0">
                <a:latin typeface="Sinkin Sans 400" pitchFamily="2" charset="77"/>
              </a:rPr>
              <a:t>® for when I want to brew a 3 cup </a:t>
            </a:r>
            <a:r>
              <a:rPr lang="en-GB" sz="2000" b="1" dirty="0" err="1">
                <a:latin typeface="Sinkin Sans 400" pitchFamily="2" charset="77"/>
              </a:rPr>
              <a:t>cafetiere</a:t>
            </a:r>
            <a:r>
              <a:rPr lang="en-GB" sz="2000" b="1" dirty="0">
                <a:latin typeface="Sinkin Sans 400" pitchFamily="2" charset="77"/>
              </a:rPr>
              <a:t> of coffee?</a:t>
            </a:r>
          </a:p>
          <a:p>
            <a:pPr marL="0" indent="0" fontAlgn="t">
              <a:lnSpc>
                <a:spcPct val="150000"/>
              </a:lnSpc>
              <a:buNone/>
            </a:pPr>
            <a:r>
              <a:rPr lang="en-GB" sz="2000" dirty="0">
                <a:latin typeface="Sinkin Sans 400" pitchFamily="2" charset="77"/>
              </a:rPr>
              <a:t>We don’t currently make a smaller </a:t>
            </a:r>
            <a:r>
              <a:rPr lang="en-GB" sz="2000" dirty="0" err="1">
                <a:latin typeface="Sinkin Sans 400" pitchFamily="2" charset="77"/>
              </a:rPr>
              <a:t>Scoof</a:t>
            </a:r>
            <a:r>
              <a:rPr lang="en-GB" sz="2000" dirty="0">
                <a:latin typeface="Sinkin Sans 400" pitchFamily="2" charset="77"/>
              </a:rPr>
              <a:t>® and a standard size </a:t>
            </a:r>
            <a:r>
              <a:rPr lang="en-GB" sz="2000" dirty="0" err="1">
                <a:latin typeface="Sinkin Sans 400" pitchFamily="2" charset="77"/>
              </a:rPr>
              <a:t>scoof</a:t>
            </a:r>
            <a:r>
              <a:rPr lang="en-GB" sz="2000" dirty="0">
                <a:latin typeface="Sinkin Sans 400" pitchFamily="2" charset="77"/>
              </a:rPr>
              <a:t> will not fit a 3-cup </a:t>
            </a:r>
            <a:r>
              <a:rPr lang="en-GB" sz="2000" dirty="0" err="1">
                <a:latin typeface="Sinkin Sans 400" pitchFamily="2" charset="77"/>
              </a:rPr>
              <a:t>cafetiere</a:t>
            </a:r>
            <a:r>
              <a:rPr lang="en-GB" sz="2000" dirty="0">
                <a:latin typeface="Sinkin Sans 400" pitchFamily="2" charset="77"/>
              </a:rPr>
              <a:t>. We plan to offer a smaller </a:t>
            </a:r>
            <a:r>
              <a:rPr lang="en-GB" sz="2000" dirty="0" err="1">
                <a:latin typeface="Sinkin Sans 400" pitchFamily="2" charset="77"/>
              </a:rPr>
              <a:t>Scoof</a:t>
            </a:r>
            <a:r>
              <a:rPr lang="en-GB" sz="2000" dirty="0">
                <a:latin typeface="Sinkin Sans 400" pitchFamily="2" charset="77"/>
              </a:rPr>
              <a:t> ® soon!</a:t>
            </a: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1106540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Can I compost used coffee grounds?</a:t>
            </a:r>
          </a:p>
          <a:p>
            <a:pPr marL="0" indent="0" fontAlgn="t">
              <a:lnSpc>
                <a:spcPct val="150000"/>
              </a:lnSpc>
              <a:buNone/>
            </a:pPr>
            <a:r>
              <a:rPr lang="en-GB" sz="2000" dirty="0">
                <a:latin typeface="Sinkin Sans 400" pitchFamily="2" charset="77"/>
              </a:rPr>
              <a:t>Yes. Once you are finished with making coffee simply eject the puck of grounds and filter into your compost bin®</a:t>
            </a:r>
          </a:p>
          <a:p>
            <a:pPr marL="0" indent="0" fontAlgn="t">
              <a:lnSpc>
                <a:spcPct val="150000"/>
              </a:lnSpc>
              <a:buNone/>
            </a:pPr>
            <a:endParaRPr lang="en-US"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80344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Can I damage my </a:t>
            </a:r>
            <a:r>
              <a:rPr lang="en-GB" sz="2000" b="1" dirty="0" err="1">
                <a:latin typeface="Sinkin Sans 400" pitchFamily="2" charset="77"/>
              </a:rPr>
              <a:t>Scoof</a:t>
            </a:r>
            <a:r>
              <a:rPr lang="en-GB" sz="2000" b="1" dirty="0">
                <a:latin typeface="Sinkin Sans 400" pitchFamily="2" charset="77"/>
              </a:rPr>
              <a:t> ® when putting it into hot coffee?</a:t>
            </a:r>
          </a:p>
          <a:p>
            <a:pPr marL="0" indent="0" fontAlgn="t">
              <a:lnSpc>
                <a:spcPct val="150000"/>
              </a:lnSpc>
              <a:buNone/>
            </a:pPr>
            <a:r>
              <a:rPr lang="en-GB" sz="2000" dirty="0" err="1">
                <a:latin typeface="Sinkin Sans 400" pitchFamily="2" charset="77"/>
              </a:rPr>
              <a:t>Scoof</a:t>
            </a:r>
            <a:r>
              <a:rPr lang="en-GB" sz="2000" dirty="0">
                <a:latin typeface="Sinkin Sans 400" pitchFamily="2" charset="77"/>
              </a:rPr>
              <a:t>® is designed to withstand temperatures of boiling water, hot coffee is generally at a lower temperature. </a:t>
            </a:r>
            <a:r>
              <a:rPr lang="en-GB" sz="2000" dirty="0" err="1">
                <a:latin typeface="Sinkin Sans 400" pitchFamily="2" charset="77"/>
              </a:rPr>
              <a:t>Scoof</a:t>
            </a:r>
            <a:r>
              <a:rPr lang="en-GB" sz="2000" dirty="0">
                <a:latin typeface="Sinkin Sans 400" pitchFamily="2" charset="77"/>
              </a:rPr>
              <a:t>® should not be used as a general cooking utensil as pan heats may exceed 100</a:t>
            </a:r>
            <a:r>
              <a:rPr lang="en-GB" sz="2000" baseline="30000" dirty="0">
                <a:latin typeface="Sinkin Sans 400" pitchFamily="2" charset="77"/>
              </a:rPr>
              <a:t>o</a:t>
            </a:r>
            <a:r>
              <a:rPr lang="en-GB" sz="2000" dirty="0">
                <a:latin typeface="Sinkin Sans 400" pitchFamily="2" charset="77"/>
              </a:rPr>
              <a:t>C.</a:t>
            </a: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391000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a:latin typeface="Courier" pitchFamily="2" charset="0"/>
              </a:rPr>
              <a:t>Home / scroll down</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73051" y="-2230597"/>
            <a:ext cx="2661380" cy="6095421"/>
          </a:xfrm>
          <a:prstGeom prst="rect">
            <a:avLst/>
          </a:prstGeom>
        </p:spPr>
      </p:pic>
      <p:sp>
        <p:nvSpPr>
          <p:cNvPr id="29" name="TextBox 28">
            <a:extLst>
              <a:ext uri="{FF2B5EF4-FFF2-40B4-BE49-F238E27FC236}">
                <a16:creationId xmlns:a16="http://schemas.microsoft.com/office/drawing/2014/main" id="{B5187CA5-6C14-2147-B8DA-BCBD72B9B2CD}"/>
              </a:ext>
            </a:extLst>
          </p:cNvPr>
          <p:cNvSpPr txBox="1"/>
          <p:nvPr/>
        </p:nvSpPr>
        <p:spPr>
          <a:xfrm>
            <a:off x="443345" y="4080900"/>
            <a:ext cx="6160656" cy="1719702"/>
          </a:xfrm>
          <a:prstGeom prst="rect">
            <a:avLst/>
          </a:prstGeom>
          <a:noFill/>
        </p:spPr>
        <p:txBody>
          <a:bodyPr wrap="square" rtlCol="0">
            <a:spAutoFit/>
          </a:bodyPr>
          <a:lstStyle/>
          <a:p>
            <a:pPr>
              <a:lnSpc>
                <a:spcPct val="150000"/>
              </a:lnSpc>
            </a:pPr>
            <a:r>
              <a:rPr lang="en-US" dirty="0">
                <a:latin typeface="Sinkin Sans 400" pitchFamily="2" charset="77"/>
              </a:rPr>
              <a:t>In a survey the quality of </a:t>
            </a:r>
            <a:r>
              <a:rPr lang="en-US" dirty="0" err="1">
                <a:latin typeface="Sinkin Sans 400" pitchFamily="2" charset="77"/>
              </a:rPr>
              <a:t>cafetiere</a:t>
            </a:r>
            <a:r>
              <a:rPr lang="en-US" dirty="0">
                <a:latin typeface="Sinkin Sans 400" pitchFamily="2" charset="77"/>
              </a:rPr>
              <a:t> coffee was preferred or rated as highly as all other methods apart  from expensive bean to cup machines.</a:t>
            </a:r>
          </a:p>
        </p:txBody>
      </p:sp>
      <p:pic>
        <p:nvPicPr>
          <p:cNvPr id="5" name="Picture 4">
            <a:extLst>
              <a:ext uri="{FF2B5EF4-FFF2-40B4-BE49-F238E27FC236}">
                <a16:creationId xmlns:a16="http://schemas.microsoft.com/office/drawing/2014/main" id="{305FC53E-63A6-CB42-A075-0021247F0D86}"/>
              </a:ext>
            </a:extLst>
          </p:cNvPr>
          <p:cNvPicPr>
            <a:picLocks noChangeAspect="1"/>
          </p:cNvPicPr>
          <p:nvPr/>
        </p:nvPicPr>
        <p:blipFill>
          <a:blip r:embed="rId3"/>
          <a:stretch>
            <a:fillRect/>
          </a:stretch>
        </p:blipFill>
        <p:spPr>
          <a:xfrm>
            <a:off x="7129278" y="3908524"/>
            <a:ext cx="4095412" cy="2720310"/>
          </a:xfrm>
          <a:prstGeom prst="rect">
            <a:avLst/>
          </a:prstGeom>
        </p:spPr>
      </p:pic>
      <p:sp>
        <p:nvSpPr>
          <p:cNvPr id="7" name="TextBox 6">
            <a:extLst>
              <a:ext uri="{FF2B5EF4-FFF2-40B4-BE49-F238E27FC236}">
                <a16:creationId xmlns:a16="http://schemas.microsoft.com/office/drawing/2014/main" id="{741FDE5F-6661-464E-9BF1-294588140904}"/>
              </a:ext>
            </a:extLst>
          </p:cNvPr>
          <p:cNvSpPr txBox="1"/>
          <p:nvPr/>
        </p:nvSpPr>
        <p:spPr>
          <a:xfrm>
            <a:off x="7129278" y="5797837"/>
            <a:ext cx="1783494" cy="830997"/>
          </a:xfrm>
          <a:prstGeom prst="rect">
            <a:avLst/>
          </a:prstGeom>
          <a:noFill/>
        </p:spPr>
        <p:txBody>
          <a:bodyPr wrap="square" rtlCol="0">
            <a:spAutoFit/>
          </a:bodyPr>
          <a:lstStyle/>
          <a:p>
            <a:r>
              <a:rPr lang="en-US" sz="2400" b="1" dirty="0">
                <a:solidFill>
                  <a:srgbClr val="ED0007"/>
                </a:solidFill>
                <a:latin typeface="Courier" pitchFamily="2" charset="0"/>
              </a:rPr>
              <a:t>Coffee</a:t>
            </a:r>
            <a:r>
              <a:rPr lang="en-US" sz="2400" b="1" dirty="0">
                <a:solidFill>
                  <a:srgbClr val="ED0007"/>
                </a:solidFill>
              </a:rPr>
              <a:t> picture</a:t>
            </a:r>
          </a:p>
        </p:txBody>
      </p:sp>
      <p:sp>
        <p:nvSpPr>
          <p:cNvPr id="8" name="Oval 7">
            <a:extLst>
              <a:ext uri="{FF2B5EF4-FFF2-40B4-BE49-F238E27FC236}">
                <a16:creationId xmlns:a16="http://schemas.microsoft.com/office/drawing/2014/main" id="{427B44A5-C17C-7C4F-95FA-16984D292D5F}"/>
              </a:ext>
            </a:extLst>
          </p:cNvPr>
          <p:cNvSpPr/>
          <p:nvPr/>
        </p:nvSpPr>
        <p:spPr>
          <a:xfrm>
            <a:off x="158379" y="1957623"/>
            <a:ext cx="2244419" cy="2204966"/>
          </a:xfrm>
          <a:prstGeom prst="ellipse">
            <a:avLst/>
          </a:prstGeom>
          <a:solidFill>
            <a:srgbClr val="BF1E6A"/>
          </a:solidFill>
          <a:ln>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BAFBFAE-5D85-FA4B-8E87-223615C64D7F}"/>
              </a:ext>
            </a:extLst>
          </p:cNvPr>
          <p:cNvSpPr txBox="1"/>
          <p:nvPr/>
        </p:nvSpPr>
        <p:spPr>
          <a:xfrm>
            <a:off x="159705" y="2357542"/>
            <a:ext cx="2243093" cy="1323439"/>
          </a:xfrm>
          <a:prstGeom prst="rect">
            <a:avLst/>
          </a:prstGeom>
          <a:noFill/>
        </p:spPr>
        <p:txBody>
          <a:bodyPr wrap="square" rtlCol="0">
            <a:spAutoFit/>
          </a:bodyPr>
          <a:lstStyle/>
          <a:p>
            <a:pPr algn="ctr"/>
            <a:r>
              <a:rPr lang="en-US" sz="4000" b="1" dirty="0">
                <a:solidFill>
                  <a:schemeClr val="bg1"/>
                </a:solidFill>
                <a:latin typeface="Volkswagen-DemiBold" pitchFamily="2" charset="77"/>
              </a:rPr>
              <a:t>Quality coffee</a:t>
            </a:r>
          </a:p>
        </p:txBody>
      </p:sp>
      <p:sp>
        <p:nvSpPr>
          <p:cNvPr id="10" name="TextBox 9">
            <a:extLst>
              <a:ext uri="{FF2B5EF4-FFF2-40B4-BE49-F238E27FC236}">
                <a16:creationId xmlns:a16="http://schemas.microsoft.com/office/drawing/2014/main" id="{CAF61FB3-AEFC-2C42-A8CB-3DB1DB6B88E2}"/>
              </a:ext>
            </a:extLst>
          </p:cNvPr>
          <p:cNvSpPr txBox="1"/>
          <p:nvPr/>
        </p:nvSpPr>
        <p:spPr>
          <a:xfrm>
            <a:off x="30940" y="817114"/>
            <a:ext cx="9337964" cy="707886"/>
          </a:xfrm>
          <a:prstGeom prst="rect">
            <a:avLst/>
          </a:prstGeom>
          <a:noFill/>
        </p:spPr>
        <p:txBody>
          <a:bodyPr wrap="square" rtlCol="0">
            <a:spAutoFit/>
          </a:bodyPr>
          <a:lstStyle>
            <a:defPPr>
              <a:defRPr lang="en-US"/>
            </a:defPPr>
            <a:lvl1pPr>
              <a:defRPr sz="4000" b="1">
                <a:latin typeface="Sinkin Sans 400" pitchFamily="2" charset="77"/>
              </a:defRPr>
            </a:lvl1pPr>
          </a:lstStyle>
          <a:p>
            <a:r>
              <a:rPr lang="en-US" b="0" dirty="0" err="1"/>
              <a:t>Scoof</a:t>
            </a:r>
            <a:r>
              <a:rPr lang="en-US" b="0" baseline="30000" dirty="0"/>
              <a:t>®</a:t>
            </a:r>
            <a:r>
              <a:rPr lang="en-US" b="0" dirty="0"/>
              <a:t> cleans </a:t>
            </a:r>
            <a:r>
              <a:rPr lang="en-US" b="0" dirty="0" err="1"/>
              <a:t>cafetieres</a:t>
            </a:r>
            <a:r>
              <a:rPr lang="en-US" b="0" dirty="0"/>
              <a:t> easily</a:t>
            </a:r>
          </a:p>
        </p:txBody>
      </p:sp>
      <p:sp>
        <p:nvSpPr>
          <p:cNvPr id="11" name="TextBox 10">
            <a:extLst>
              <a:ext uri="{FF2B5EF4-FFF2-40B4-BE49-F238E27FC236}">
                <a16:creationId xmlns:a16="http://schemas.microsoft.com/office/drawing/2014/main" id="{CDD5FDBA-A9D9-304E-AA19-0522B90841A2}"/>
              </a:ext>
            </a:extLst>
          </p:cNvPr>
          <p:cNvSpPr txBox="1"/>
          <p:nvPr/>
        </p:nvSpPr>
        <p:spPr>
          <a:xfrm>
            <a:off x="2498435" y="2433216"/>
            <a:ext cx="6160656" cy="888705"/>
          </a:xfrm>
          <a:prstGeom prst="rect">
            <a:avLst/>
          </a:prstGeom>
          <a:noFill/>
        </p:spPr>
        <p:txBody>
          <a:bodyPr wrap="square" rtlCol="0">
            <a:spAutoFit/>
          </a:bodyPr>
          <a:lstStyle/>
          <a:p>
            <a:pPr>
              <a:lnSpc>
                <a:spcPct val="150000"/>
              </a:lnSpc>
            </a:pPr>
            <a:r>
              <a:rPr lang="en-US" dirty="0" err="1">
                <a:latin typeface="Sinkin Sans 400" pitchFamily="2" charset="77"/>
              </a:rPr>
              <a:t>Cafetieres</a:t>
            </a:r>
            <a:r>
              <a:rPr lang="en-US" dirty="0">
                <a:latin typeface="Sinkin Sans 400" pitchFamily="2" charset="77"/>
              </a:rPr>
              <a:t> make high quality coffee from beans or freshly ground</a:t>
            </a:r>
          </a:p>
        </p:txBody>
      </p:sp>
    </p:spTree>
    <p:extLst>
      <p:ext uri="{BB962C8B-B14F-4D97-AF65-F5344CB8AC3E}">
        <p14:creationId xmlns:p14="http://schemas.microsoft.com/office/powerpoint/2010/main" val="3019260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My </a:t>
            </a:r>
            <a:r>
              <a:rPr lang="en-GB" sz="2000" b="1" dirty="0" err="1">
                <a:latin typeface="Sinkin Sans 400" pitchFamily="2" charset="77"/>
              </a:rPr>
              <a:t>Scoof</a:t>
            </a:r>
            <a:r>
              <a:rPr lang="en-GB" sz="2000" b="1" dirty="0">
                <a:latin typeface="Sinkin Sans 400" pitchFamily="2" charset="77"/>
              </a:rPr>
              <a:t>® is becoming discoloured, what can I do to fix this?</a:t>
            </a:r>
          </a:p>
          <a:p>
            <a:pPr marL="0" indent="0" fontAlgn="t">
              <a:lnSpc>
                <a:spcPct val="150000"/>
              </a:lnSpc>
              <a:buNone/>
            </a:pPr>
            <a:r>
              <a:rPr lang="en-GB" sz="2000" dirty="0">
                <a:latin typeface="Sinkin Sans 400" pitchFamily="2" charset="77"/>
              </a:rPr>
              <a:t>Some people have solved this issue by simply putting the </a:t>
            </a:r>
            <a:r>
              <a:rPr lang="en-GB" sz="2000" dirty="0" err="1">
                <a:latin typeface="Sinkin Sans 400" pitchFamily="2" charset="77"/>
              </a:rPr>
              <a:t>Scoof</a:t>
            </a:r>
            <a:r>
              <a:rPr lang="en-GB" sz="2000" dirty="0">
                <a:latin typeface="Sinkin Sans 400" pitchFamily="2" charset="77"/>
              </a:rPr>
              <a:t>® through a dishwasher cycle.</a:t>
            </a: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2181375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The waste coffee is slipping off the </a:t>
            </a:r>
            <a:r>
              <a:rPr lang="en-GB" sz="2000" b="1" dirty="0" err="1">
                <a:latin typeface="Sinkin Sans 400" pitchFamily="2" charset="77"/>
              </a:rPr>
              <a:t>Scoof</a:t>
            </a:r>
            <a:r>
              <a:rPr lang="en-GB" sz="2000" b="1" dirty="0">
                <a:latin typeface="Sinkin Sans 400" pitchFamily="2" charset="77"/>
              </a:rPr>
              <a:t>®, how do I fix this?</a:t>
            </a:r>
          </a:p>
          <a:p>
            <a:pPr marL="0" indent="0" fontAlgn="t">
              <a:lnSpc>
                <a:spcPct val="150000"/>
              </a:lnSpc>
              <a:buNone/>
            </a:pPr>
            <a:r>
              <a:rPr lang="en-GB" sz="2000" dirty="0">
                <a:latin typeface="Sinkin Sans 400" pitchFamily="2" charset="77"/>
              </a:rPr>
              <a:t>The </a:t>
            </a:r>
            <a:r>
              <a:rPr lang="en-GB" sz="2000" dirty="0" err="1">
                <a:latin typeface="Sinkin Sans 400" pitchFamily="2" charset="77"/>
              </a:rPr>
              <a:t>Scoof</a:t>
            </a:r>
            <a:r>
              <a:rPr lang="en-GB" sz="2000" dirty="0">
                <a:latin typeface="Sinkin Sans 400" pitchFamily="2" charset="77"/>
              </a:rPr>
              <a:t>® blades are designed to collect damp used coffee grounds after the </a:t>
            </a:r>
            <a:r>
              <a:rPr lang="en-GB" sz="2000" dirty="0" err="1">
                <a:latin typeface="Sinkin Sans 400" pitchFamily="2" charset="77"/>
              </a:rPr>
              <a:t>cafetiere</a:t>
            </a:r>
            <a:r>
              <a:rPr lang="en-GB" sz="2000" dirty="0">
                <a:latin typeface="Sinkin Sans 400" pitchFamily="2" charset="77"/>
              </a:rPr>
              <a:t> has been drained of excess coffee liquid.</a:t>
            </a: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1402458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What is the Warranty on the </a:t>
            </a:r>
            <a:r>
              <a:rPr lang="en-GB" sz="2000" b="1" dirty="0" err="1">
                <a:latin typeface="Sinkin Sans 400" pitchFamily="2" charset="77"/>
              </a:rPr>
              <a:t>Scoof</a:t>
            </a:r>
            <a:r>
              <a:rPr lang="en-GB" sz="2000" b="1" dirty="0">
                <a:latin typeface="Sinkin Sans 400" pitchFamily="2" charset="77"/>
              </a:rPr>
              <a:t>®?</a:t>
            </a:r>
          </a:p>
          <a:p>
            <a:pPr marL="0" indent="0" fontAlgn="t">
              <a:lnSpc>
                <a:spcPct val="150000"/>
              </a:lnSpc>
              <a:buNone/>
            </a:pPr>
            <a:r>
              <a:rPr lang="en-GB" sz="2000" dirty="0" err="1">
                <a:latin typeface="Sinkin Sans 400" pitchFamily="2" charset="77"/>
              </a:rPr>
              <a:t>Scoof</a:t>
            </a:r>
            <a:r>
              <a:rPr lang="en-GB" sz="2000" dirty="0">
                <a:latin typeface="Sinkin Sans 400" pitchFamily="2" charset="77"/>
              </a:rPr>
              <a:t>® is warranted against defects in materials and workmanship for a period of one year from date of purchase from an authorized retailer. We advise you to keep your receipt so that if you have a problem with your </a:t>
            </a:r>
            <a:r>
              <a:rPr lang="en-GB" sz="2000" dirty="0" err="1">
                <a:latin typeface="Sinkin Sans 400" pitchFamily="2" charset="77"/>
              </a:rPr>
              <a:t>Scoof</a:t>
            </a:r>
            <a:r>
              <a:rPr lang="en-GB" sz="2000" dirty="0">
                <a:latin typeface="Sinkin Sans 400" pitchFamily="2" charset="77"/>
              </a:rPr>
              <a:t>® before one year has passed, you can prove when you purchased it and that you purchased it from an authorized retailer that sells genuine </a:t>
            </a:r>
            <a:r>
              <a:rPr lang="en-GB" sz="2000" dirty="0" err="1">
                <a:latin typeface="Sinkin Sans 400" pitchFamily="2" charset="77"/>
              </a:rPr>
              <a:t>Scoof</a:t>
            </a:r>
            <a:r>
              <a:rPr lang="en-GB" sz="2000" dirty="0">
                <a:latin typeface="Sinkin Sans 400" pitchFamily="2" charset="77"/>
              </a:rPr>
              <a:t>® </a:t>
            </a:r>
            <a:r>
              <a:rPr lang="en-GB" sz="2000" dirty="0" err="1">
                <a:latin typeface="Sinkin Sans 400" pitchFamily="2" charset="77"/>
              </a:rPr>
              <a:t>cafetiere</a:t>
            </a:r>
            <a:r>
              <a:rPr lang="en-GB" sz="2000" dirty="0">
                <a:latin typeface="Sinkin Sans 400" pitchFamily="2" charset="77"/>
              </a:rPr>
              <a:t> cleaners. </a:t>
            </a: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1528027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What material do you use for </a:t>
            </a:r>
            <a:r>
              <a:rPr lang="en-GB" sz="2000" b="1" dirty="0" err="1">
                <a:latin typeface="Sinkin Sans 400" pitchFamily="2" charset="77"/>
              </a:rPr>
              <a:t>Scoof</a:t>
            </a:r>
            <a:r>
              <a:rPr lang="en-GB" sz="2000" b="1" dirty="0">
                <a:latin typeface="Sinkin Sans 400" pitchFamily="2" charset="77"/>
              </a:rPr>
              <a:t>®? </a:t>
            </a:r>
          </a:p>
          <a:p>
            <a:pPr marL="0" indent="0" fontAlgn="t">
              <a:lnSpc>
                <a:spcPct val="150000"/>
              </a:lnSpc>
              <a:buNone/>
            </a:pPr>
            <a:r>
              <a:rPr lang="en-GB" sz="2000" dirty="0">
                <a:latin typeface="Sinkin Sans 400" pitchFamily="2" charset="77"/>
              </a:rPr>
              <a:t>It is a food grade thermoplastic polymer called ABS (acrylonitrile butadiene styrene). </a:t>
            </a:r>
            <a:endParaRPr lang="en-US"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152684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Does </a:t>
            </a:r>
            <a:r>
              <a:rPr lang="en-GB" sz="2000" b="1" dirty="0" err="1">
                <a:latin typeface="Sinkin Sans 400" pitchFamily="2" charset="77"/>
              </a:rPr>
              <a:t>Scoof</a:t>
            </a:r>
            <a:r>
              <a:rPr lang="en-GB" sz="2000" b="1" dirty="0">
                <a:latin typeface="Sinkin Sans 400" pitchFamily="2" charset="77"/>
              </a:rPr>
              <a:t>® contain BPA?</a:t>
            </a:r>
          </a:p>
          <a:p>
            <a:pPr marL="0" indent="0" fontAlgn="t">
              <a:lnSpc>
                <a:spcPct val="150000"/>
              </a:lnSpc>
              <a:buNone/>
            </a:pPr>
            <a:r>
              <a:rPr lang="en-GB" sz="2000" dirty="0">
                <a:latin typeface="Sinkin Sans 400" pitchFamily="2" charset="77"/>
              </a:rPr>
              <a:t>No. </a:t>
            </a:r>
            <a:r>
              <a:rPr lang="en-GB" sz="2000" dirty="0" err="1">
                <a:latin typeface="Sinkin Sans 400" pitchFamily="2" charset="77"/>
              </a:rPr>
              <a:t>Scoof</a:t>
            </a:r>
            <a:r>
              <a:rPr lang="en-GB" sz="2000" dirty="0">
                <a:latin typeface="Sinkin Sans 400" pitchFamily="2" charset="77"/>
              </a:rPr>
              <a:t>® is free from BPA (bisphenol-A).</a:t>
            </a:r>
            <a:endParaRPr lang="en-US"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1612593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Can I recycle </a:t>
            </a:r>
            <a:r>
              <a:rPr lang="en-GB" sz="2000" b="1" dirty="0" err="1">
                <a:latin typeface="Sinkin Sans 400" pitchFamily="2" charset="77"/>
              </a:rPr>
              <a:t>Scoof</a:t>
            </a:r>
            <a:r>
              <a:rPr lang="en-GB" sz="2000" b="1" dirty="0">
                <a:latin typeface="Sinkin Sans 400" pitchFamily="2" charset="77"/>
              </a:rPr>
              <a:t>®?</a:t>
            </a:r>
          </a:p>
          <a:p>
            <a:pPr marL="0" indent="0" fontAlgn="t">
              <a:lnSpc>
                <a:spcPct val="150000"/>
              </a:lnSpc>
              <a:buNone/>
            </a:pPr>
            <a:r>
              <a:rPr lang="en-GB" sz="2000" dirty="0">
                <a:latin typeface="Sinkin Sans 400" pitchFamily="2" charset="77"/>
              </a:rPr>
              <a:t>Yes. At the end of its life </a:t>
            </a:r>
            <a:r>
              <a:rPr lang="en-GB" sz="2000" dirty="0" err="1">
                <a:latin typeface="Sinkin Sans 400" pitchFamily="2" charset="77"/>
              </a:rPr>
              <a:t>Scoof</a:t>
            </a:r>
            <a:r>
              <a:rPr lang="en-GB" sz="2000" dirty="0">
                <a:latin typeface="Sinkin Sans 400" pitchFamily="2" charset="77"/>
              </a:rPr>
              <a:t>® can be recycled.</a:t>
            </a:r>
          </a:p>
          <a:p>
            <a:pPr marL="0" indent="0" fontAlgn="t">
              <a:lnSpc>
                <a:spcPct val="150000"/>
              </a:lnSpc>
              <a:buNone/>
            </a:pPr>
            <a:endParaRPr lang="en-US"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3519392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What grind should I use?</a:t>
            </a:r>
          </a:p>
          <a:p>
            <a:pPr marL="0" indent="0" fontAlgn="t">
              <a:lnSpc>
                <a:spcPct val="150000"/>
              </a:lnSpc>
              <a:buNone/>
            </a:pPr>
            <a:r>
              <a:rPr lang="en-GB" sz="2000" dirty="0">
                <a:latin typeface="Sinkin Sans 400" pitchFamily="2" charset="77"/>
              </a:rPr>
              <a:t>Use a coarse grind to get the best results from a </a:t>
            </a:r>
            <a:r>
              <a:rPr lang="en-GB" sz="2000" dirty="0" err="1">
                <a:latin typeface="Sinkin Sans 400" pitchFamily="2" charset="77"/>
              </a:rPr>
              <a:t>cafetiere</a:t>
            </a:r>
            <a:r>
              <a:rPr lang="en-GB" sz="2000" dirty="0">
                <a:latin typeface="Sinkin Sans 400" pitchFamily="2" charset="77"/>
              </a:rPr>
              <a:t>.</a:t>
            </a:r>
          </a:p>
          <a:p>
            <a:pPr marL="0" indent="0" fontAlgn="t">
              <a:lnSpc>
                <a:spcPct val="150000"/>
              </a:lnSpc>
              <a:buNone/>
            </a:pPr>
            <a:endParaRPr lang="en-US"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32364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Can I make a real espresso in a </a:t>
            </a:r>
            <a:r>
              <a:rPr lang="en-GB" sz="2000" b="1" dirty="0" err="1">
                <a:latin typeface="Sinkin Sans 400" pitchFamily="2" charset="77"/>
              </a:rPr>
              <a:t>cafetiere</a:t>
            </a:r>
            <a:r>
              <a:rPr lang="en-GB" sz="2000" b="1" dirty="0">
                <a:latin typeface="Sinkin Sans 400" pitchFamily="2" charset="77"/>
              </a:rPr>
              <a:t>?</a:t>
            </a:r>
          </a:p>
          <a:p>
            <a:pPr marL="0" indent="0" fontAlgn="t">
              <a:lnSpc>
                <a:spcPct val="150000"/>
              </a:lnSpc>
              <a:buNone/>
            </a:pPr>
            <a:r>
              <a:rPr lang="en-GB" sz="2000" dirty="0">
                <a:latin typeface="Sinkin Sans 400" pitchFamily="2" charset="77"/>
              </a:rPr>
              <a:t>A true espresso is made with 9 bars of pressure and a </a:t>
            </a:r>
            <a:r>
              <a:rPr lang="en-GB" sz="2000" dirty="0" err="1">
                <a:latin typeface="Sinkin Sans 400" pitchFamily="2" charset="77"/>
              </a:rPr>
              <a:t>cafetiere</a:t>
            </a:r>
            <a:r>
              <a:rPr lang="en-GB" sz="2000" dirty="0">
                <a:latin typeface="Sinkin Sans 400" pitchFamily="2" charset="77"/>
              </a:rPr>
              <a:t> does not create this amount of pressure. If you use this definition then no, the </a:t>
            </a:r>
            <a:r>
              <a:rPr lang="en-GB" sz="2000" dirty="0" err="1">
                <a:latin typeface="Sinkin Sans 400" pitchFamily="2" charset="77"/>
              </a:rPr>
              <a:t>cafetieres</a:t>
            </a:r>
            <a:r>
              <a:rPr lang="en-GB" sz="2000" dirty="0">
                <a:latin typeface="Sinkin Sans 400" pitchFamily="2" charset="77"/>
              </a:rPr>
              <a:t> do not not make espresso. But if you define espresso by the taste of the drink in the cup, certainly a </a:t>
            </a:r>
            <a:r>
              <a:rPr lang="en-GB" sz="2000" dirty="0" err="1">
                <a:latin typeface="Sinkin Sans 400" pitchFamily="2" charset="77"/>
              </a:rPr>
              <a:t>cafetiere</a:t>
            </a:r>
            <a:r>
              <a:rPr lang="en-GB" sz="2000" dirty="0">
                <a:latin typeface="Sinkin Sans 400" pitchFamily="2" charset="77"/>
              </a:rPr>
              <a:t> ac create a strong tasting coffee.</a:t>
            </a:r>
            <a:endParaRPr lang="en-US"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949624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How do I make a cappuccino? </a:t>
            </a:r>
          </a:p>
          <a:p>
            <a:pPr marL="0" indent="0" fontAlgn="t">
              <a:lnSpc>
                <a:spcPct val="150000"/>
              </a:lnSpc>
              <a:buNone/>
            </a:pPr>
            <a:r>
              <a:rPr lang="en-GB" sz="2000" dirty="0">
                <a:latin typeface="Sinkin Sans 400" pitchFamily="2" charset="77"/>
              </a:rPr>
              <a:t>A cappuccino is made up of equal parts espresso, hot milk, and foamed milk. The traditional way of foaming and heating milk is with steam. But those who have tried battery powered stirrers agree that they do a great job of foaming milk and are very easy to use and clean.</a:t>
            </a:r>
            <a:endParaRPr lang="en-US"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819880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How do I make a latte?</a:t>
            </a:r>
          </a:p>
          <a:p>
            <a:pPr marL="0" indent="0" fontAlgn="t">
              <a:lnSpc>
                <a:spcPct val="150000"/>
              </a:lnSpc>
              <a:buNone/>
            </a:pPr>
            <a:r>
              <a:rPr lang="en-GB" sz="2000" dirty="0">
                <a:latin typeface="Sinkin Sans 400" pitchFamily="2" charset="77"/>
              </a:rPr>
              <a:t>A latte is espresso mixed with hot milk. You can add hot milk to espresso style coffee or you can add cold milk and then heat the latte.</a:t>
            </a:r>
          </a:p>
          <a:p>
            <a:pPr marL="0" indent="0" fontAlgn="t">
              <a:lnSpc>
                <a:spcPct val="150000"/>
              </a:lnSpc>
              <a:buNone/>
            </a:pPr>
            <a:endParaRPr lang="en-US" sz="2000" dirty="0">
              <a:latin typeface="Sinkin Sans 400" pitchFamily="2" charset="77"/>
            </a:endParaRP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3808982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a:latin typeface="Courier" pitchFamily="2" charset="0"/>
              </a:rPr>
              <a:t>Home / scroll down</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a:blip r:embed="rId2"/>
          <a:stretch>
            <a:fillRect/>
          </a:stretch>
        </p:blipFill>
        <p:spPr>
          <a:xfrm>
            <a:off x="8327212" y="-2101864"/>
            <a:ext cx="5161970" cy="5161970"/>
          </a:xfrm>
          <a:prstGeom prst="rect">
            <a:avLst/>
          </a:prstGeom>
        </p:spPr>
      </p:pic>
      <p:sp>
        <p:nvSpPr>
          <p:cNvPr id="24" name="TextBox 23">
            <a:extLst>
              <a:ext uri="{FF2B5EF4-FFF2-40B4-BE49-F238E27FC236}">
                <a16:creationId xmlns:a16="http://schemas.microsoft.com/office/drawing/2014/main" id="{A3F5631F-F78A-D24F-B64B-2EE75744CEC7}"/>
              </a:ext>
            </a:extLst>
          </p:cNvPr>
          <p:cNvSpPr txBox="1"/>
          <p:nvPr/>
        </p:nvSpPr>
        <p:spPr>
          <a:xfrm>
            <a:off x="37295" y="845010"/>
            <a:ext cx="9577759"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 </a:t>
            </a:r>
            <a:r>
              <a:rPr lang="en-US" sz="4000" dirty="0">
                <a:latin typeface="Sinkin Sans 400" pitchFamily="2" charset="77"/>
              </a:rPr>
              <a:t>cleans </a:t>
            </a:r>
            <a:r>
              <a:rPr lang="en-US" sz="4000" dirty="0" err="1">
                <a:latin typeface="Sinkin Sans 400" pitchFamily="2" charset="77"/>
              </a:rPr>
              <a:t>cafetieres</a:t>
            </a:r>
            <a:r>
              <a:rPr lang="en-US" sz="4000" dirty="0">
                <a:latin typeface="Sinkin Sans 400" pitchFamily="2" charset="77"/>
              </a:rPr>
              <a:t> easily</a:t>
            </a:r>
          </a:p>
        </p:txBody>
      </p:sp>
      <p:sp>
        <p:nvSpPr>
          <p:cNvPr id="29" name="TextBox 28">
            <a:extLst>
              <a:ext uri="{FF2B5EF4-FFF2-40B4-BE49-F238E27FC236}">
                <a16:creationId xmlns:a16="http://schemas.microsoft.com/office/drawing/2014/main" id="{B5187CA5-6C14-2147-B8DA-BCBD72B9B2CD}"/>
              </a:ext>
            </a:extLst>
          </p:cNvPr>
          <p:cNvSpPr txBox="1"/>
          <p:nvPr/>
        </p:nvSpPr>
        <p:spPr>
          <a:xfrm>
            <a:off x="407987" y="4304437"/>
            <a:ext cx="6057468" cy="2550698"/>
          </a:xfrm>
          <a:prstGeom prst="rect">
            <a:avLst/>
          </a:prstGeom>
          <a:noFill/>
        </p:spPr>
        <p:txBody>
          <a:bodyPr wrap="square" rtlCol="0">
            <a:spAutoFit/>
          </a:bodyPr>
          <a:lstStyle>
            <a:defPPr>
              <a:defRPr lang="en-US"/>
            </a:defPPr>
            <a:lvl1pPr>
              <a:lnSpc>
                <a:spcPct val="150000"/>
              </a:lnSpc>
              <a:defRPr>
                <a:latin typeface="Sinkin Sans 400" pitchFamily="2" charset="77"/>
              </a:defRPr>
            </a:lvl1pPr>
          </a:lstStyle>
          <a:p>
            <a:r>
              <a:rPr lang="en-US" dirty="0"/>
              <a:t>Just add your desired amount of coffee, pour over water (just before it boils is best). Give it a stir, wait 4 minutes and then depress the plunger.</a:t>
            </a:r>
          </a:p>
          <a:p>
            <a:r>
              <a:rPr lang="en-US" dirty="0"/>
              <a:t>A simple an pleasurable ritual resulting in an high quality coffee</a:t>
            </a:r>
          </a:p>
        </p:txBody>
      </p:sp>
      <p:pic>
        <p:nvPicPr>
          <p:cNvPr id="2" name="Picture 1">
            <a:extLst>
              <a:ext uri="{FF2B5EF4-FFF2-40B4-BE49-F238E27FC236}">
                <a16:creationId xmlns:a16="http://schemas.microsoft.com/office/drawing/2014/main" id="{DDBAA6C4-18FF-AC49-B71A-879546829310}"/>
              </a:ext>
            </a:extLst>
          </p:cNvPr>
          <p:cNvPicPr>
            <a:picLocks noChangeAspect="1"/>
          </p:cNvPicPr>
          <p:nvPr/>
        </p:nvPicPr>
        <p:blipFill>
          <a:blip r:embed="rId3"/>
          <a:stretch>
            <a:fillRect/>
          </a:stretch>
        </p:blipFill>
        <p:spPr>
          <a:xfrm>
            <a:off x="6684344" y="4040101"/>
            <a:ext cx="4830197" cy="2588733"/>
          </a:xfrm>
          <a:prstGeom prst="rect">
            <a:avLst/>
          </a:prstGeom>
        </p:spPr>
      </p:pic>
      <p:sp>
        <p:nvSpPr>
          <p:cNvPr id="7" name="TextBox 6">
            <a:extLst>
              <a:ext uri="{FF2B5EF4-FFF2-40B4-BE49-F238E27FC236}">
                <a16:creationId xmlns:a16="http://schemas.microsoft.com/office/drawing/2014/main" id="{B93C26F7-9DEF-5E43-86B7-F87A6B8CA330}"/>
              </a:ext>
            </a:extLst>
          </p:cNvPr>
          <p:cNvSpPr txBox="1"/>
          <p:nvPr/>
        </p:nvSpPr>
        <p:spPr>
          <a:xfrm>
            <a:off x="9781309" y="5797837"/>
            <a:ext cx="2075399" cy="830997"/>
          </a:xfrm>
          <a:prstGeom prst="rect">
            <a:avLst/>
          </a:prstGeom>
          <a:noFill/>
        </p:spPr>
        <p:txBody>
          <a:bodyPr wrap="square" rtlCol="0">
            <a:spAutoFit/>
          </a:bodyPr>
          <a:lstStyle/>
          <a:p>
            <a:r>
              <a:rPr lang="en-US" sz="2400" b="1" dirty="0" err="1">
                <a:solidFill>
                  <a:srgbClr val="ED0007"/>
                </a:solidFill>
                <a:latin typeface="Courier" pitchFamily="2" charset="0"/>
              </a:rPr>
              <a:t>Cafetiere</a:t>
            </a:r>
            <a:r>
              <a:rPr lang="en-US" sz="2400" b="1" dirty="0">
                <a:solidFill>
                  <a:srgbClr val="ED0007"/>
                </a:solidFill>
                <a:latin typeface="Courier" pitchFamily="2" charset="0"/>
              </a:rPr>
              <a:t> picture</a:t>
            </a:r>
          </a:p>
        </p:txBody>
      </p:sp>
      <p:sp>
        <p:nvSpPr>
          <p:cNvPr id="8" name="Oval 7">
            <a:extLst>
              <a:ext uri="{FF2B5EF4-FFF2-40B4-BE49-F238E27FC236}">
                <a16:creationId xmlns:a16="http://schemas.microsoft.com/office/drawing/2014/main" id="{C00A9741-6BA3-F74A-A83B-86F6FDFF9132}"/>
              </a:ext>
            </a:extLst>
          </p:cNvPr>
          <p:cNvSpPr/>
          <p:nvPr/>
        </p:nvSpPr>
        <p:spPr>
          <a:xfrm>
            <a:off x="158379" y="1957623"/>
            <a:ext cx="2244419" cy="2204966"/>
          </a:xfrm>
          <a:prstGeom prst="ellipse">
            <a:avLst/>
          </a:prstGeom>
          <a:solidFill>
            <a:srgbClr val="BF1E6A"/>
          </a:solidFill>
          <a:ln>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D8CA9B-647E-4C45-BE17-C6756A1220BA}"/>
              </a:ext>
            </a:extLst>
          </p:cNvPr>
          <p:cNvSpPr txBox="1"/>
          <p:nvPr/>
        </p:nvSpPr>
        <p:spPr>
          <a:xfrm>
            <a:off x="0" y="2706163"/>
            <a:ext cx="2616210" cy="707886"/>
          </a:xfrm>
          <a:prstGeom prst="rect">
            <a:avLst/>
          </a:prstGeom>
          <a:noFill/>
        </p:spPr>
        <p:txBody>
          <a:bodyPr wrap="square" rtlCol="0">
            <a:spAutoFit/>
          </a:bodyPr>
          <a:lstStyle>
            <a:defPPr>
              <a:defRPr lang="en-US"/>
            </a:defPPr>
            <a:lvl1pPr algn="ctr">
              <a:defRPr sz="4000" b="1">
                <a:solidFill>
                  <a:schemeClr val="bg1"/>
                </a:solidFill>
                <a:latin typeface="Volkswagen-DemiBold" pitchFamily="2" charset="77"/>
              </a:defRPr>
            </a:lvl1pPr>
          </a:lstStyle>
          <a:p>
            <a:r>
              <a:rPr lang="en-US" dirty="0"/>
              <a:t>Simplicity</a:t>
            </a:r>
          </a:p>
        </p:txBody>
      </p:sp>
      <p:sp>
        <p:nvSpPr>
          <p:cNvPr id="11" name="TextBox 10">
            <a:extLst>
              <a:ext uri="{FF2B5EF4-FFF2-40B4-BE49-F238E27FC236}">
                <a16:creationId xmlns:a16="http://schemas.microsoft.com/office/drawing/2014/main" id="{6DEA4E90-D1CE-044F-B8CC-A1D7284E0C81}"/>
              </a:ext>
            </a:extLst>
          </p:cNvPr>
          <p:cNvSpPr txBox="1"/>
          <p:nvPr/>
        </p:nvSpPr>
        <p:spPr>
          <a:xfrm>
            <a:off x="2616210" y="2764752"/>
            <a:ext cx="6057468" cy="888705"/>
          </a:xfrm>
          <a:prstGeom prst="rect">
            <a:avLst/>
          </a:prstGeom>
          <a:noFill/>
        </p:spPr>
        <p:txBody>
          <a:bodyPr wrap="square" rtlCol="0">
            <a:spAutoFit/>
          </a:bodyPr>
          <a:lstStyle>
            <a:defPPr>
              <a:defRPr lang="en-US"/>
            </a:defPPr>
            <a:lvl1pPr>
              <a:lnSpc>
                <a:spcPct val="150000"/>
              </a:lnSpc>
              <a:defRPr>
                <a:latin typeface="Sinkin Sans 400" pitchFamily="2" charset="77"/>
              </a:defRPr>
            </a:lvl1pPr>
          </a:lstStyle>
          <a:p>
            <a:r>
              <a:rPr lang="en-US" dirty="0"/>
              <a:t>Making coffee in a </a:t>
            </a:r>
            <a:r>
              <a:rPr lang="en-US" dirty="0" err="1"/>
              <a:t>cafetiere</a:t>
            </a:r>
            <a:r>
              <a:rPr lang="en-US" dirty="0"/>
              <a:t> is simple and convenient</a:t>
            </a:r>
          </a:p>
        </p:txBody>
      </p:sp>
      <p:sp>
        <p:nvSpPr>
          <p:cNvPr id="3" name="TextBox 2">
            <a:extLst>
              <a:ext uri="{FF2B5EF4-FFF2-40B4-BE49-F238E27FC236}">
                <a16:creationId xmlns:a16="http://schemas.microsoft.com/office/drawing/2014/main" id="{279309CB-1DE8-934E-A47C-38227B7D6C92}"/>
              </a:ext>
            </a:extLst>
          </p:cNvPr>
          <p:cNvSpPr txBox="1"/>
          <p:nvPr/>
        </p:nvSpPr>
        <p:spPr>
          <a:xfrm>
            <a:off x="-2817091" y="-5541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54241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DA26E-9DA2-BE42-9B3F-A490873140CE}"/>
              </a:ext>
            </a:extLst>
          </p:cNvPr>
          <p:cNvSpPr>
            <a:spLocks noGrp="1"/>
          </p:cNvSpPr>
          <p:nvPr>
            <p:ph idx="1"/>
          </p:nvPr>
        </p:nvSpPr>
        <p:spPr>
          <a:xfrm>
            <a:off x="838200" y="633706"/>
            <a:ext cx="10515600" cy="4351338"/>
          </a:xfrm>
        </p:spPr>
        <p:txBody>
          <a:bodyPr vert="horz" lIns="91440" tIns="45720" rIns="91440" bIns="45720" rtlCol="0">
            <a:noAutofit/>
          </a:bodyPr>
          <a:lstStyle/>
          <a:p>
            <a:pPr marL="0" indent="0" fontAlgn="t">
              <a:lnSpc>
                <a:spcPct val="150000"/>
              </a:lnSpc>
              <a:buNone/>
            </a:pPr>
            <a:r>
              <a:rPr lang="en-GB" sz="2000" b="1" dirty="0">
                <a:latin typeface="Sinkin Sans 400" pitchFamily="2" charset="77"/>
              </a:rPr>
              <a:t>Can I brew tea in a </a:t>
            </a:r>
            <a:r>
              <a:rPr lang="en-GB" sz="2000" b="1" dirty="0" err="1">
                <a:latin typeface="Sinkin Sans 400" pitchFamily="2" charset="77"/>
              </a:rPr>
              <a:t>cafetiere</a:t>
            </a:r>
            <a:r>
              <a:rPr lang="en-GB" sz="2000" b="1" dirty="0">
                <a:latin typeface="Sinkin Sans 400" pitchFamily="2" charset="77"/>
              </a:rPr>
              <a:t>?</a:t>
            </a:r>
          </a:p>
          <a:p>
            <a:pPr marL="0" indent="0" fontAlgn="t">
              <a:lnSpc>
                <a:spcPct val="150000"/>
              </a:lnSpc>
              <a:buNone/>
            </a:pPr>
            <a:r>
              <a:rPr lang="en-GB" sz="2000" dirty="0">
                <a:latin typeface="Sinkin Sans 400" pitchFamily="2" charset="77"/>
              </a:rPr>
              <a:t>Yes, simply add tea leaves to hot water in the </a:t>
            </a:r>
            <a:r>
              <a:rPr lang="en-GB" sz="2000" dirty="0" err="1">
                <a:latin typeface="Sinkin Sans 400" pitchFamily="2" charset="77"/>
              </a:rPr>
              <a:t>cafetiere</a:t>
            </a:r>
            <a:r>
              <a:rPr lang="en-GB" sz="2000" dirty="0">
                <a:latin typeface="Sinkin Sans 400" pitchFamily="2" charset="77"/>
              </a:rPr>
              <a:t> jar. Leave it to brew for a few minutes (according to taste). Then use the plunger to ‘strain’ the tea leave and stop the brewing process. Pour the tea as you would coffee!</a:t>
            </a:r>
          </a:p>
        </p:txBody>
      </p:sp>
      <p:sp>
        <p:nvSpPr>
          <p:cNvPr id="4" name="Title 3">
            <a:extLst>
              <a:ext uri="{FF2B5EF4-FFF2-40B4-BE49-F238E27FC236}">
                <a16:creationId xmlns:a16="http://schemas.microsoft.com/office/drawing/2014/main" id="{39B997D0-54A1-864E-80CD-5180D7F6ED17}"/>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FAQs / Scroll down</a:t>
            </a:r>
          </a:p>
        </p:txBody>
      </p:sp>
    </p:spTree>
    <p:extLst>
      <p:ext uri="{BB962C8B-B14F-4D97-AF65-F5344CB8AC3E}">
        <p14:creationId xmlns:p14="http://schemas.microsoft.com/office/powerpoint/2010/main" val="1808918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Shop</a:t>
            </a:r>
          </a:p>
        </p:txBody>
      </p:sp>
      <p:pic>
        <p:nvPicPr>
          <p:cNvPr id="10" name="Picture 9">
            <a:extLst>
              <a:ext uri="{FF2B5EF4-FFF2-40B4-BE49-F238E27FC236}">
                <a16:creationId xmlns:a16="http://schemas.microsoft.com/office/drawing/2014/main" id="{47C14862-BDD6-6449-8563-4C02316E7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063" y="687174"/>
            <a:ext cx="2237509" cy="2211692"/>
          </a:xfrm>
          <a:prstGeom prst="rect">
            <a:avLst/>
          </a:prstGeom>
        </p:spPr>
      </p:pic>
      <p:sp>
        <p:nvSpPr>
          <p:cNvPr id="12" name="TextBox 11">
            <a:extLst>
              <a:ext uri="{FF2B5EF4-FFF2-40B4-BE49-F238E27FC236}">
                <a16:creationId xmlns:a16="http://schemas.microsoft.com/office/drawing/2014/main" id="{746665F7-2F8A-B24D-9897-44D7E8711B6A}"/>
              </a:ext>
            </a:extLst>
          </p:cNvPr>
          <p:cNvSpPr txBox="1"/>
          <p:nvPr/>
        </p:nvSpPr>
        <p:spPr>
          <a:xfrm>
            <a:off x="2424113" y="1530459"/>
            <a:ext cx="7286865" cy="707886"/>
          </a:xfrm>
          <a:prstGeom prst="rect">
            <a:avLst/>
          </a:prstGeom>
          <a:noFill/>
        </p:spPr>
        <p:txBody>
          <a:bodyPr wrap="square" rtlCol="0">
            <a:spAutoFit/>
          </a:bodyPr>
          <a:lstStyle/>
          <a:p>
            <a:r>
              <a:rPr lang="en-US" sz="4000" dirty="0">
                <a:latin typeface="Sinkin Sans 400" pitchFamily="2" charset="77"/>
              </a:rPr>
              <a:t>The scoop with a twist</a:t>
            </a:r>
          </a:p>
        </p:txBody>
      </p:sp>
      <p:pic>
        <p:nvPicPr>
          <p:cNvPr id="3" name="Picture 2">
            <a:extLst>
              <a:ext uri="{FF2B5EF4-FFF2-40B4-BE49-F238E27FC236}">
                <a16:creationId xmlns:a16="http://schemas.microsoft.com/office/drawing/2014/main" id="{F14C166A-5F76-B845-8449-2202C72260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259329" y="0"/>
            <a:ext cx="3579679" cy="3175744"/>
          </a:xfrm>
          <a:prstGeom prst="rect">
            <a:avLst/>
          </a:prstGeom>
        </p:spPr>
      </p:pic>
      <p:sp>
        <p:nvSpPr>
          <p:cNvPr id="23" name="TextBox 22">
            <a:extLst>
              <a:ext uri="{FF2B5EF4-FFF2-40B4-BE49-F238E27FC236}">
                <a16:creationId xmlns:a16="http://schemas.microsoft.com/office/drawing/2014/main" id="{AAA971BC-B4B4-2641-86D7-92C2E90E2ED7}"/>
              </a:ext>
            </a:extLst>
          </p:cNvPr>
          <p:cNvSpPr txBox="1"/>
          <p:nvPr/>
        </p:nvSpPr>
        <p:spPr>
          <a:xfrm>
            <a:off x="37297" y="4604485"/>
            <a:ext cx="9702136"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 </a:t>
            </a:r>
            <a:r>
              <a:rPr lang="en-US" sz="4000" dirty="0">
                <a:latin typeface="Sinkin Sans 400" pitchFamily="2" charset="77"/>
              </a:rPr>
              <a:t>Cleans </a:t>
            </a:r>
            <a:r>
              <a:rPr lang="en-US" sz="4000" dirty="0" err="1">
                <a:latin typeface="Sinkin Sans 400" pitchFamily="2" charset="77"/>
              </a:rPr>
              <a:t>cafetieres</a:t>
            </a:r>
            <a:r>
              <a:rPr lang="en-US" sz="4000" dirty="0">
                <a:latin typeface="Sinkin Sans 400" pitchFamily="2" charset="77"/>
              </a:rPr>
              <a:t> easily</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958"/>
          <a:stretch/>
        </p:blipFill>
        <p:spPr>
          <a:xfrm>
            <a:off x="8709356" y="3768804"/>
            <a:ext cx="5179280" cy="5026046"/>
          </a:xfrm>
          <a:prstGeom prst="rect">
            <a:avLst/>
          </a:prstGeom>
        </p:spPr>
      </p:pic>
      <p:sp>
        <p:nvSpPr>
          <p:cNvPr id="27" name="TextBox 26">
            <a:extLst>
              <a:ext uri="{FF2B5EF4-FFF2-40B4-BE49-F238E27FC236}">
                <a16:creationId xmlns:a16="http://schemas.microsoft.com/office/drawing/2014/main" id="{9CC5EFA3-0501-654F-BBAE-D2F9F88D05A0}"/>
              </a:ext>
            </a:extLst>
          </p:cNvPr>
          <p:cNvSpPr txBox="1"/>
          <p:nvPr/>
        </p:nvSpPr>
        <p:spPr>
          <a:xfrm>
            <a:off x="118101" y="3059668"/>
            <a:ext cx="1616363" cy="646331"/>
          </a:xfrm>
          <a:prstGeom prst="rect">
            <a:avLst/>
          </a:prstGeom>
          <a:noFill/>
          <a:ln w="28575">
            <a:solidFill>
              <a:schemeClr val="tx1"/>
            </a:solidFill>
          </a:ln>
        </p:spPr>
        <p:txBody>
          <a:bodyPr wrap="square" rtlCol="0">
            <a:spAutoFit/>
          </a:bodyPr>
          <a:lstStyle>
            <a:defPPr>
              <a:defRPr lang="en-US"/>
            </a:defPPr>
            <a:lvl1pPr algn="ctr">
              <a:defRPr b="0">
                <a:latin typeface="Sinkin Sans 400" pitchFamily="2" charset="77"/>
              </a:defRPr>
            </a:lvl1pPr>
          </a:lstStyle>
          <a:p>
            <a:r>
              <a:rPr lang="en-US" dirty="0"/>
              <a:t>Home</a:t>
            </a:r>
          </a:p>
          <a:p>
            <a:endParaRPr lang="en-US" dirty="0"/>
          </a:p>
        </p:txBody>
      </p:sp>
      <p:sp>
        <p:nvSpPr>
          <p:cNvPr id="28" name="TextBox 27">
            <a:extLst>
              <a:ext uri="{FF2B5EF4-FFF2-40B4-BE49-F238E27FC236}">
                <a16:creationId xmlns:a16="http://schemas.microsoft.com/office/drawing/2014/main" id="{8150A8DF-E882-D341-ADDD-B94987719B33}"/>
              </a:ext>
            </a:extLst>
          </p:cNvPr>
          <p:cNvSpPr txBox="1"/>
          <p:nvPr/>
        </p:nvSpPr>
        <p:spPr>
          <a:xfrm>
            <a:off x="8762031" y="304848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FAQs</a:t>
            </a:r>
          </a:p>
          <a:p>
            <a:pPr algn="ctr"/>
            <a:endParaRPr lang="en-US" dirty="0">
              <a:latin typeface="Sinkin Sans 400" pitchFamily="2" charset="77"/>
            </a:endParaRPr>
          </a:p>
        </p:txBody>
      </p:sp>
      <p:sp>
        <p:nvSpPr>
          <p:cNvPr id="29" name="TextBox 28">
            <a:extLst>
              <a:ext uri="{FF2B5EF4-FFF2-40B4-BE49-F238E27FC236}">
                <a16:creationId xmlns:a16="http://schemas.microsoft.com/office/drawing/2014/main" id="{3E26A537-434B-F846-A62E-65D8B19209BD}"/>
              </a:ext>
            </a:extLst>
          </p:cNvPr>
          <p:cNvSpPr txBox="1"/>
          <p:nvPr/>
        </p:nvSpPr>
        <p:spPr>
          <a:xfrm>
            <a:off x="5304459" y="3059668"/>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Recycle &amp; compost</a:t>
            </a:r>
          </a:p>
        </p:txBody>
      </p:sp>
      <p:sp>
        <p:nvSpPr>
          <p:cNvPr id="30" name="TextBox 29">
            <a:extLst>
              <a:ext uri="{FF2B5EF4-FFF2-40B4-BE49-F238E27FC236}">
                <a16:creationId xmlns:a16="http://schemas.microsoft.com/office/drawing/2014/main" id="{22DD9A55-0C85-4B4B-AC67-66E50FA97E6C}"/>
              </a:ext>
            </a:extLst>
          </p:cNvPr>
          <p:cNvSpPr txBox="1"/>
          <p:nvPr/>
        </p:nvSpPr>
        <p:spPr>
          <a:xfrm>
            <a:off x="1846887" y="3048347"/>
            <a:ext cx="1616363" cy="646331"/>
          </a:xfrm>
          <a:prstGeom prst="rect">
            <a:avLst/>
          </a:prstGeom>
          <a:noFill/>
          <a:ln w="28575">
            <a:solidFill>
              <a:schemeClr val="tx1"/>
            </a:solidFill>
          </a:ln>
        </p:spPr>
        <p:txBody>
          <a:bodyPr wrap="square" rtlCol="0">
            <a:spAutoFit/>
          </a:bodyPr>
          <a:lstStyle>
            <a:defPPr>
              <a:defRPr lang="en-US"/>
            </a:defPPr>
            <a:lvl1pPr algn="ctr">
              <a:defRPr b="1">
                <a:latin typeface="Volkswagen-DemiBold" pitchFamily="2" charset="77"/>
              </a:defRPr>
            </a:lvl1pPr>
          </a:lstStyle>
          <a:p>
            <a:r>
              <a:rPr lang="en-US" b="0" dirty="0" err="1">
                <a:latin typeface="Sinkin Sans 400" pitchFamily="2" charset="77"/>
              </a:rPr>
              <a:t>Cafetiere</a:t>
            </a:r>
            <a:r>
              <a:rPr lang="en-US" b="0" dirty="0">
                <a:latin typeface="Sinkin Sans 400" pitchFamily="2" charset="77"/>
              </a:rPr>
              <a:t> coffee</a:t>
            </a:r>
          </a:p>
        </p:txBody>
      </p:sp>
      <p:sp>
        <p:nvSpPr>
          <p:cNvPr id="31" name="TextBox 30">
            <a:extLst>
              <a:ext uri="{FF2B5EF4-FFF2-40B4-BE49-F238E27FC236}">
                <a16:creationId xmlns:a16="http://schemas.microsoft.com/office/drawing/2014/main" id="{E18EF8C8-72A7-B444-B961-977C7883A85E}"/>
              </a:ext>
            </a:extLst>
          </p:cNvPr>
          <p:cNvSpPr txBox="1"/>
          <p:nvPr/>
        </p:nvSpPr>
        <p:spPr>
          <a:xfrm>
            <a:off x="10490815" y="3049550"/>
            <a:ext cx="1616363" cy="646331"/>
          </a:xfrm>
          <a:prstGeom prst="rect">
            <a:avLst/>
          </a:prstGeom>
          <a:noFill/>
          <a:ln w="76200">
            <a:solidFill>
              <a:srgbClr val="BF1E6A"/>
            </a:solidFill>
          </a:ln>
        </p:spPr>
        <p:txBody>
          <a:bodyPr wrap="square" rtlCol="0">
            <a:spAutoFit/>
          </a:bodyPr>
          <a:lstStyle>
            <a:defPPr>
              <a:defRPr lang="en-US"/>
            </a:defPPr>
            <a:lvl1pPr algn="ctr">
              <a:defRPr>
                <a:latin typeface="Sinkin Sans 400" pitchFamily="2" charset="77"/>
              </a:defRPr>
            </a:lvl1pPr>
          </a:lstStyle>
          <a:p>
            <a:r>
              <a:rPr lang="en-US" dirty="0"/>
              <a:t>Shop</a:t>
            </a:r>
          </a:p>
          <a:p>
            <a:endParaRPr lang="en-US" dirty="0"/>
          </a:p>
        </p:txBody>
      </p:sp>
      <p:sp>
        <p:nvSpPr>
          <p:cNvPr id="32" name="TextBox 31">
            <a:extLst>
              <a:ext uri="{FF2B5EF4-FFF2-40B4-BE49-F238E27FC236}">
                <a16:creationId xmlns:a16="http://schemas.microsoft.com/office/drawing/2014/main" id="{AF023BFA-95E6-214C-B705-232231316B1C}"/>
              </a:ext>
            </a:extLst>
          </p:cNvPr>
          <p:cNvSpPr txBox="1"/>
          <p:nvPr/>
        </p:nvSpPr>
        <p:spPr>
          <a:xfrm>
            <a:off x="3575673" y="3058654"/>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Mess free cleaning</a:t>
            </a:r>
          </a:p>
        </p:txBody>
      </p:sp>
      <p:sp>
        <p:nvSpPr>
          <p:cNvPr id="33" name="TextBox 32">
            <a:extLst>
              <a:ext uri="{FF2B5EF4-FFF2-40B4-BE49-F238E27FC236}">
                <a16:creationId xmlns:a16="http://schemas.microsoft.com/office/drawing/2014/main" id="{D8A6A416-2F12-274D-8D08-B09FC30360B0}"/>
              </a:ext>
            </a:extLst>
          </p:cNvPr>
          <p:cNvSpPr txBox="1"/>
          <p:nvPr/>
        </p:nvSpPr>
        <p:spPr>
          <a:xfrm>
            <a:off x="7033245" y="3069059"/>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Block free sinks</a:t>
            </a:r>
          </a:p>
        </p:txBody>
      </p:sp>
      <p:pic>
        <p:nvPicPr>
          <p:cNvPr id="20" name="Picture 19">
            <a:extLst>
              <a:ext uri="{FF2B5EF4-FFF2-40B4-BE49-F238E27FC236}">
                <a16:creationId xmlns:a16="http://schemas.microsoft.com/office/drawing/2014/main" id="{C1F6E650-A49F-4048-ACDC-93DDBC008A2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9794" y="61603"/>
            <a:ext cx="550531" cy="550531"/>
          </a:xfrm>
          <a:prstGeom prst="rect">
            <a:avLst/>
          </a:prstGeom>
        </p:spPr>
      </p:pic>
      <p:pic>
        <p:nvPicPr>
          <p:cNvPr id="21" name="Picture 20">
            <a:extLst>
              <a:ext uri="{FF2B5EF4-FFF2-40B4-BE49-F238E27FC236}">
                <a16:creationId xmlns:a16="http://schemas.microsoft.com/office/drawing/2014/main" id="{BB90A943-5146-4047-A4A4-70FAE28E541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9542" y="61603"/>
            <a:ext cx="549861" cy="549861"/>
          </a:xfrm>
          <a:prstGeom prst="rect">
            <a:avLst/>
          </a:prstGeom>
        </p:spPr>
      </p:pic>
      <p:pic>
        <p:nvPicPr>
          <p:cNvPr id="24" name="Picture 23">
            <a:extLst>
              <a:ext uri="{FF2B5EF4-FFF2-40B4-BE49-F238E27FC236}">
                <a16:creationId xmlns:a16="http://schemas.microsoft.com/office/drawing/2014/main" id="{615312D3-B2CF-DE4B-9B94-ED964DF2299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80708" y="51918"/>
            <a:ext cx="551703" cy="551703"/>
          </a:xfrm>
          <a:prstGeom prst="rect">
            <a:avLst/>
          </a:prstGeom>
        </p:spPr>
      </p:pic>
    </p:spTree>
    <p:extLst>
      <p:ext uri="{BB962C8B-B14F-4D97-AF65-F5344CB8AC3E}">
        <p14:creationId xmlns:p14="http://schemas.microsoft.com/office/powerpoint/2010/main" val="2946210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6D56A-A836-224E-80A1-F723E087D32B}"/>
              </a:ext>
            </a:extLst>
          </p:cNvPr>
          <p:cNvSpPr>
            <a:spLocks noGrp="1"/>
          </p:cNvSpPr>
          <p:nvPr>
            <p:ph idx="1"/>
          </p:nvPr>
        </p:nvSpPr>
        <p:spPr>
          <a:xfrm>
            <a:off x="200891" y="911225"/>
            <a:ext cx="10515600" cy="492702"/>
          </a:xfrm>
        </p:spPr>
        <p:txBody>
          <a:bodyPr vert="horz" lIns="91440" tIns="45720" rIns="91440" bIns="45720" rtlCol="0" anchor="ctr">
            <a:noAutofit/>
          </a:bodyPr>
          <a:lstStyle/>
          <a:p>
            <a:pPr>
              <a:spcBef>
                <a:spcPct val="0"/>
              </a:spcBef>
              <a:buNone/>
            </a:pPr>
            <a:r>
              <a:rPr lang="en-US" dirty="0">
                <a:latin typeface="Courier" pitchFamily="2" charset="0"/>
                <a:ea typeface="+mj-ea"/>
                <a:cs typeface="+mj-cs"/>
              </a:rPr>
              <a:t>Need images that can be magnified/ rotated</a:t>
            </a:r>
          </a:p>
        </p:txBody>
      </p:sp>
      <p:pic>
        <p:nvPicPr>
          <p:cNvPr id="4" name="Picture 3">
            <a:extLst>
              <a:ext uri="{FF2B5EF4-FFF2-40B4-BE49-F238E27FC236}">
                <a16:creationId xmlns:a16="http://schemas.microsoft.com/office/drawing/2014/main" id="{E7D75B75-0841-6D45-B2F6-34A38D6C3D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41128" y="1822369"/>
            <a:ext cx="1217381" cy="2788196"/>
          </a:xfrm>
          <a:prstGeom prst="rect">
            <a:avLst/>
          </a:prstGeom>
        </p:spPr>
      </p:pic>
      <p:sp>
        <p:nvSpPr>
          <p:cNvPr id="5" name="Title 3">
            <a:extLst>
              <a:ext uri="{FF2B5EF4-FFF2-40B4-BE49-F238E27FC236}">
                <a16:creationId xmlns:a16="http://schemas.microsoft.com/office/drawing/2014/main" id="{72B2A21E-23D1-B646-9B28-9D5C1D5F18C1}"/>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Shop / Scroll down</a:t>
            </a:r>
          </a:p>
        </p:txBody>
      </p:sp>
      <p:sp>
        <p:nvSpPr>
          <p:cNvPr id="6" name="Rectangle 5">
            <a:extLst>
              <a:ext uri="{FF2B5EF4-FFF2-40B4-BE49-F238E27FC236}">
                <a16:creationId xmlns:a16="http://schemas.microsoft.com/office/drawing/2014/main" id="{D7BCE854-B5AF-7F4F-9026-605918A52DFE}"/>
              </a:ext>
            </a:extLst>
          </p:cNvPr>
          <p:cNvSpPr/>
          <p:nvPr/>
        </p:nvSpPr>
        <p:spPr>
          <a:xfrm>
            <a:off x="3580000" y="4692072"/>
            <a:ext cx="575873" cy="408249"/>
          </a:xfrm>
          <a:prstGeom prst="rect">
            <a:avLst/>
          </a:prstGeom>
          <a:solidFill>
            <a:srgbClr val="6D0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967A16-8CDE-C649-8AE3-A1A0824C6083}"/>
              </a:ext>
            </a:extLst>
          </p:cNvPr>
          <p:cNvSpPr/>
          <p:nvPr/>
        </p:nvSpPr>
        <p:spPr>
          <a:xfrm>
            <a:off x="5054903" y="4692072"/>
            <a:ext cx="575873" cy="408249"/>
          </a:xfrm>
          <a:prstGeom prst="rect">
            <a:avLst/>
          </a:prstGeom>
          <a:solidFill>
            <a:srgbClr val="FF6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DE125F-2F17-874F-B7D6-CFA9FDA6319D}"/>
              </a:ext>
            </a:extLst>
          </p:cNvPr>
          <p:cNvSpPr/>
          <p:nvPr/>
        </p:nvSpPr>
        <p:spPr>
          <a:xfrm>
            <a:off x="6529806" y="4692072"/>
            <a:ext cx="575873" cy="408249"/>
          </a:xfrm>
          <a:prstGeom prst="rect">
            <a:avLst/>
          </a:prstGeom>
          <a:solidFill>
            <a:srgbClr val="4274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49EC39-4CCD-E640-8F09-BEE072722277}"/>
              </a:ext>
            </a:extLst>
          </p:cNvPr>
          <p:cNvSpPr/>
          <p:nvPr/>
        </p:nvSpPr>
        <p:spPr>
          <a:xfrm>
            <a:off x="8004708" y="4692072"/>
            <a:ext cx="575873" cy="408249"/>
          </a:xfrm>
          <a:prstGeom prst="rect">
            <a:avLst/>
          </a:prstGeom>
          <a:solidFill>
            <a:srgbClr val="0C04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D89B31-B23A-1D45-A28D-F70F4CBECDB4}"/>
              </a:ext>
            </a:extLst>
          </p:cNvPr>
          <p:cNvSpPr txBox="1"/>
          <p:nvPr/>
        </p:nvSpPr>
        <p:spPr>
          <a:xfrm>
            <a:off x="3239148" y="5339878"/>
            <a:ext cx="1357745" cy="369332"/>
          </a:xfrm>
          <a:prstGeom prst="rect">
            <a:avLst/>
          </a:prstGeom>
          <a:noFill/>
        </p:spPr>
        <p:txBody>
          <a:bodyPr wrap="square" rtlCol="0">
            <a:spAutoFit/>
          </a:bodyPr>
          <a:lstStyle/>
          <a:p>
            <a:pPr algn="ctr"/>
            <a:r>
              <a:rPr lang="en-US" dirty="0">
                <a:latin typeface="Sinkin Sans 400" pitchFamily="2" charset="77"/>
              </a:rPr>
              <a:t>Mulberry</a:t>
            </a:r>
          </a:p>
        </p:txBody>
      </p:sp>
      <p:sp>
        <p:nvSpPr>
          <p:cNvPr id="11" name="TextBox 10">
            <a:extLst>
              <a:ext uri="{FF2B5EF4-FFF2-40B4-BE49-F238E27FC236}">
                <a16:creationId xmlns:a16="http://schemas.microsoft.com/office/drawing/2014/main" id="{78046484-8EBD-9144-B2B7-00BE66A51420}"/>
              </a:ext>
            </a:extLst>
          </p:cNvPr>
          <p:cNvSpPr txBox="1"/>
          <p:nvPr/>
        </p:nvSpPr>
        <p:spPr>
          <a:xfrm>
            <a:off x="4738255" y="5339878"/>
            <a:ext cx="1357745" cy="369332"/>
          </a:xfrm>
          <a:prstGeom prst="rect">
            <a:avLst/>
          </a:prstGeom>
          <a:noFill/>
        </p:spPr>
        <p:txBody>
          <a:bodyPr wrap="square" rtlCol="0">
            <a:spAutoFit/>
          </a:bodyPr>
          <a:lstStyle/>
          <a:p>
            <a:pPr algn="ctr"/>
            <a:r>
              <a:rPr lang="en-US" dirty="0">
                <a:latin typeface="Sinkin Sans 400" pitchFamily="2" charset="77"/>
              </a:rPr>
              <a:t>Pumpkin</a:t>
            </a:r>
          </a:p>
        </p:txBody>
      </p:sp>
      <p:sp>
        <p:nvSpPr>
          <p:cNvPr id="12" name="TextBox 11">
            <a:extLst>
              <a:ext uri="{FF2B5EF4-FFF2-40B4-BE49-F238E27FC236}">
                <a16:creationId xmlns:a16="http://schemas.microsoft.com/office/drawing/2014/main" id="{2FB19E34-5BD5-F647-A315-562C3BEA024D}"/>
              </a:ext>
            </a:extLst>
          </p:cNvPr>
          <p:cNvSpPr txBox="1"/>
          <p:nvPr/>
        </p:nvSpPr>
        <p:spPr>
          <a:xfrm>
            <a:off x="7613771" y="5339878"/>
            <a:ext cx="1357745" cy="646331"/>
          </a:xfrm>
          <a:prstGeom prst="rect">
            <a:avLst/>
          </a:prstGeom>
          <a:noFill/>
        </p:spPr>
        <p:txBody>
          <a:bodyPr wrap="square" rtlCol="0">
            <a:spAutoFit/>
          </a:bodyPr>
          <a:lstStyle/>
          <a:p>
            <a:pPr algn="ctr"/>
            <a:r>
              <a:rPr lang="en-US" dirty="0">
                <a:latin typeface="Sinkin Sans 400" pitchFamily="2" charset="77"/>
              </a:rPr>
              <a:t>Navy Blue</a:t>
            </a:r>
          </a:p>
        </p:txBody>
      </p:sp>
      <p:sp>
        <p:nvSpPr>
          <p:cNvPr id="13" name="TextBox 12">
            <a:extLst>
              <a:ext uri="{FF2B5EF4-FFF2-40B4-BE49-F238E27FC236}">
                <a16:creationId xmlns:a16="http://schemas.microsoft.com/office/drawing/2014/main" id="{D3301188-55B6-D54F-A46D-7EE6B9EFDE92}"/>
              </a:ext>
            </a:extLst>
          </p:cNvPr>
          <p:cNvSpPr txBox="1"/>
          <p:nvPr/>
        </p:nvSpPr>
        <p:spPr>
          <a:xfrm>
            <a:off x="6378723" y="5339878"/>
            <a:ext cx="878038" cy="1200329"/>
          </a:xfrm>
          <a:prstGeom prst="rect">
            <a:avLst/>
          </a:prstGeom>
          <a:noFill/>
        </p:spPr>
        <p:txBody>
          <a:bodyPr wrap="square" rtlCol="0">
            <a:spAutoFit/>
          </a:bodyPr>
          <a:lstStyle/>
          <a:p>
            <a:pPr algn="ctr"/>
            <a:r>
              <a:rPr lang="en-US" dirty="0">
                <a:latin typeface="Sinkin Sans 400" pitchFamily="2" charset="77"/>
              </a:rPr>
              <a:t>Ocean green</a:t>
            </a:r>
          </a:p>
        </p:txBody>
      </p:sp>
    </p:spTree>
    <p:extLst>
      <p:ext uri="{BB962C8B-B14F-4D97-AF65-F5344CB8AC3E}">
        <p14:creationId xmlns:p14="http://schemas.microsoft.com/office/powerpoint/2010/main" val="2269917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D75B75-0841-6D45-B2F6-34A38D6C3D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1445" y="838919"/>
            <a:ext cx="1217381" cy="2788196"/>
          </a:xfrm>
          <a:prstGeom prst="rect">
            <a:avLst/>
          </a:prstGeom>
        </p:spPr>
      </p:pic>
      <p:sp>
        <p:nvSpPr>
          <p:cNvPr id="5" name="Title 3">
            <a:extLst>
              <a:ext uri="{FF2B5EF4-FFF2-40B4-BE49-F238E27FC236}">
                <a16:creationId xmlns:a16="http://schemas.microsoft.com/office/drawing/2014/main" id="{72B2A21E-23D1-B646-9B28-9D5C1D5F18C1}"/>
              </a:ext>
            </a:extLst>
          </p:cNvPr>
          <p:cNvSpPr>
            <a:spLocks noGrp="1"/>
          </p:cNvSpPr>
          <p:nvPr>
            <p:ph type="title"/>
          </p:nvPr>
        </p:nvSpPr>
        <p:spPr>
          <a:xfrm>
            <a:off x="37296" y="0"/>
            <a:ext cx="8755722" cy="633706"/>
          </a:xfrm>
        </p:spPr>
        <p:txBody>
          <a:bodyPr>
            <a:noAutofit/>
          </a:bodyPr>
          <a:lstStyle/>
          <a:p>
            <a:r>
              <a:rPr lang="en-US" sz="2800" dirty="0">
                <a:latin typeface="Courier" pitchFamily="2" charset="0"/>
              </a:rPr>
              <a:t>Shop / Scroll down</a:t>
            </a:r>
          </a:p>
        </p:txBody>
      </p:sp>
      <p:sp>
        <p:nvSpPr>
          <p:cNvPr id="6" name="Rectangle 5">
            <a:extLst>
              <a:ext uri="{FF2B5EF4-FFF2-40B4-BE49-F238E27FC236}">
                <a16:creationId xmlns:a16="http://schemas.microsoft.com/office/drawing/2014/main" id="{D7BCE854-B5AF-7F4F-9026-605918A52DFE}"/>
              </a:ext>
            </a:extLst>
          </p:cNvPr>
          <p:cNvSpPr/>
          <p:nvPr/>
        </p:nvSpPr>
        <p:spPr>
          <a:xfrm>
            <a:off x="3982810" y="952757"/>
            <a:ext cx="575873" cy="408249"/>
          </a:xfrm>
          <a:prstGeom prst="rect">
            <a:avLst/>
          </a:prstGeom>
          <a:solidFill>
            <a:srgbClr val="6D0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D89B31-B23A-1D45-A28D-F70F4CBECDB4}"/>
              </a:ext>
            </a:extLst>
          </p:cNvPr>
          <p:cNvSpPr txBox="1"/>
          <p:nvPr/>
        </p:nvSpPr>
        <p:spPr>
          <a:xfrm>
            <a:off x="1219200" y="910670"/>
            <a:ext cx="3374645" cy="369332"/>
          </a:xfrm>
          <a:prstGeom prst="rect">
            <a:avLst/>
          </a:prstGeom>
          <a:noFill/>
        </p:spPr>
        <p:txBody>
          <a:bodyPr wrap="square" rtlCol="0">
            <a:spAutoFit/>
          </a:bodyPr>
          <a:lstStyle/>
          <a:p>
            <a:r>
              <a:rPr lang="en-US" dirty="0">
                <a:latin typeface="Sinkin Sans 400" pitchFamily="2" charset="77"/>
              </a:rPr>
              <a:t> Mulberry SKU XXXX</a:t>
            </a:r>
          </a:p>
        </p:txBody>
      </p:sp>
      <p:sp>
        <p:nvSpPr>
          <p:cNvPr id="14" name="TextBox 13">
            <a:extLst>
              <a:ext uri="{FF2B5EF4-FFF2-40B4-BE49-F238E27FC236}">
                <a16:creationId xmlns:a16="http://schemas.microsoft.com/office/drawing/2014/main" id="{498C914F-C959-2342-AB9D-32632FBE9FFC}"/>
              </a:ext>
            </a:extLst>
          </p:cNvPr>
          <p:cNvSpPr txBox="1"/>
          <p:nvPr/>
        </p:nvSpPr>
        <p:spPr>
          <a:xfrm>
            <a:off x="1228059" y="1271531"/>
            <a:ext cx="3145519" cy="369332"/>
          </a:xfrm>
          <a:prstGeom prst="rect">
            <a:avLst/>
          </a:prstGeom>
          <a:noFill/>
        </p:spPr>
        <p:txBody>
          <a:bodyPr wrap="square" rtlCol="0">
            <a:spAutoFit/>
          </a:bodyPr>
          <a:lstStyle/>
          <a:p>
            <a:r>
              <a:rPr lang="en-US" dirty="0">
                <a:latin typeface="Sinkin Sans 400" pitchFamily="2" charset="77"/>
              </a:rPr>
              <a:t> £9.95</a:t>
            </a:r>
          </a:p>
        </p:txBody>
      </p:sp>
      <p:sp>
        <p:nvSpPr>
          <p:cNvPr id="15" name="TextBox 14">
            <a:extLst>
              <a:ext uri="{FF2B5EF4-FFF2-40B4-BE49-F238E27FC236}">
                <a16:creationId xmlns:a16="http://schemas.microsoft.com/office/drawing/2014/main" id="{6CDDA13E-A3A8-9744-80AD-DA4EAB47654F}"/>
              </a:ext>
            </a:extLst>
          </p:cNvPr>
          <p:cNvSpPr txBox="1"/>
          <p:nvPr/>
        </p:nvSpPr>
        <p:spPr>
          <a:xfrm>
            <a:off x="1304289" y="2197865"/>
            <a:ext cx="1416636" cy="369332"/>
          </a:xfrm>
          <a:prstGeom prst="rect">
            <a:avLst/>
          </a:prstGeom>
          <a:noFill/>
        </p:spPr>
        <p:txBody>
          <a:bodyPr wrap="square" rtlCol="0">
            <a:spAutoFit/>
          </a:bodyPr>
          <a:lstStyle/>
          <a:p>
            <a:r>
              <a:rPr lang="en-US" dirty="0">
                <a:latin typeface="Sinkin Sans 400" pitchFamily="2" charset="77"/>
              </a:rPr>
              <a:t> </a:t>
            </a:r>
            <a:r>
              <a:rPr lang="en-US" dirty="0" err="1">
                <a:latin typeface="Sinkin Sans 400" pitchFamily="2" charset="77"/>
              </a:rPr>
              <a:t>Qty</a:t>
            </a:r>
            <a:endParaRPr lang="en-US" dirty="0">
              <a:latin typeface="Sinkin Sans 400" pitchFamily="2" charset="77"/>
            </a:endParaRPr>
          </a:p>
        </p:txBody>
      </p:sp>
      <p:pic>
        <p:nvPicPr>
          <p:cNvPr id="2" name="Picture 1">
            <a:extLst>
              <a:ext uri="{FF2B5EF4-FFF2-40B4-BE49-F238E27FC236}">
                <a16:creationId xmlns:a16="http://schemas.microsoft.com/office/drawing/2014/main" id="{B83E70CA-46EC-8040-A24E-5C08A11602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03007" y="1718172"/>
            <a:ext cx="880947" cy="378435"/>
          </a:xfrm>
          <a:prstGeom prst="rect">
            <a:avLst/>
          </a:prstGeom>
        </p:spPr>
      </p:pic>
      <p:pic>
        <p:nvPicPr>
          <p:cNvPr id="16" name="Picture 15">
            <a:extLst>
              <a:ext uri="{FF2B5EF4-FFF2-40B4-BE49-F238E27FC236}">
                <a16:creationId xmlns:a16="http://schemas.microsoft.com/office/drawing/2014/main" id="{A243D373-8C65-F04C-9D0C-957C57E1A5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30021" y="1718172"/>
            <a:ext cx="1014426" cy="375737"/>
          </a:xfrm>
          <a:prstGeom prst="rect">
            <a:avLst/>
          </a:prstGeom>
        </p:spPr>
      </p:pic>
      <p:sp>
        <p:nvSpPr>
          <p:cNvPr id="17" name="TextBox 16">
            <a:extLst>
              <a:ext uri="{FF2B5EF4-FFF2-40B4-BE49-F238E27FC236}">
                <a16:creationId xmlns:a16="http://schemas.microsoft.com/office/drawing/2014/main" id="{035A571A-EF2A-264F-9769-79DB11993E4C}"/>
              </a:ext>
            </a:extLst>
          </p:cNvPr>
          <p:cNvSpPr txBox="1"/>
          <p:nvPr/>
        </p:nvSpPr>
        <p:spPr>
          <a:xfrm>
            <a:off x="2624746" y="2210562"/>
            <a:ext cx="450497" cy="369332"/>
          </a:xfrm>
          <a:prstGeom prst="rect">
            <a:avLst/>
          </a:prstGeom>
          <a:noFill/>
          <a:ln w="28575">
            <a:solidFill>
              <a:schemeClr val="tx1"/>
            </a:solidFill>
          </a:ln>
        </p:spPr>
        <p:txBody>
          <a:bodyPr wrap="square" rtlCol="0">
            <a:spAutoFit/>
          </a:bodyPr>
          <a:lstStyle/>
          <a:p>
            <a:pPr algn="ctr"/>
            <a:r>
              <a:rPr lang="en-US" dirty="0"/>
              <a:t>1</a:t>
            </a:r>
          </a:p>
        </p:txBody>
      </p:sp>
      <p:pic>
        <p:nvPicPr>
          <p:cNvPr id="19" name="Picture 18">
            <a:extLst>
              <a:ext uri="{FF2B5EF4-FFF2-40B4-BE49-F238E27FC236}">
                <a16:creationId xmlns:a16="http://schemas.microsoft.com/office/drawing/2014/main" id="{FA5EF6EE-E135-6F4B-9604-7159C01F1F7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403007" y="2818934"/>
            <a:ext cx="1446988" cy="564557"/>
          </a:xfrm>
          <a:prstGeom prst="rect">
            <a:avLst/>
          </a:prstGeom>
        </p:spPr>
      </p:pic>
      <p:pic>
        <p:nvPicPr>
          <p:cNvPr id="20" name="Picture 19">
            <a:extLst>
              <a:ext uri="{FF2B5EF4-FFF2-40B4-BE49-F238E27FC236}">
                <a16:creationId xmlns:a16="http://schemas.microsoft.com/office/drawing/2014/main" id="{E72C7E80-D70A-EC47-AC41-EF54ADEF96E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36869" y="924402"/>
            <a:ext cx="711200" cy="711200"/>
          </a:xfrm>
          <a:prstGeom prst="rect">
            <a:avLst/>
          </a:prstGeom>
        </p:spPr>
      </p:pic>
      <p:sp>
        <p:nvSpPr>
          <p:cNvPr id="21" name="Rectangle 20">
            <a:extLst>
              <a:ext uri="{FF2B5EF4-FFF2-40B4-BE49-F238E27FC236}">
                <a16:creationId xmlns:a16="http://schemas.microsoft.com/office/drawing/2014/main" id="{425F4EA6-F9C3-C549-916D-5C4BB3FC4CB9}"/>
              </a:ext>
            </a:extLst>
          </p:cNvPr>
          <p:cNvSpPr/>
          <p:nvPr/>
        </p:nvSpPr>
        <p:spPr>
          <a:xfrm>
            <a:off x="503663" y="3524186"/>
            <a:ext cx="11528503" cy="5493812"/>
          </a:xfrm>
          <a:prstGeom prst="rect">
            <a:avLst/>
          </a:prstGeom>
        </p:spPr>
        <p:txBody>
          <a:bodyPr wrap="square">
            <a:spAutoFit/>
          </a:bodyPr>
          <a:lstStyle/>
          <a:p>
            <a:pPr>
              <a:lnSpc>
                <a:spcPct val="150000"/>
              </a:lnSpc>
            </a:pPr>
            <a:r>
              <a:rPr lang="en-GB" dirty="0" err="1">
                <a:solidFill>
                  <a:srgbClr val="4F4F4F"/>
                </a:solidFill>
                <a:latin typeface="Sinkin Sans 400" pitchFamily="2" charset="77"/>
              </a:rPr>
              <a:t>Scoof</a:t>
            </a:r>
            <a:r>
              <a:rPr lang="en-GB" baseline="30000" dirty="0">
                <a:solidFill>
                  <a:srgbClr val="4F4F4F"/>
                </a:solidFill>
                <a:latin typeface="Sinkin Sans 400" pitchFamily="2" charset="77"/>
              </a:rPr>
              <a:t>®</a:t>
            </a:r>
            <a:r>
              <a:rPr lang="en-GB" dirty="0">
                <a:solidFill>
                  <a:srgbClr val="4F4F4F"/>
                </a:solidFill>
                <a:latin typeface="Sinkin Sans 400" pitchFamily="2" charset="77"/>
              </a:rPr>
              <a:t> makes cleaning </a:t>
            </a:r>
            <a:r>
              <a:rPr lang="en-GB" dirty="0" err="1">
                <a:solidFill>
                  <a:srgbClr val="4F4F4F"/>
                </a:solidFill>
                <a:latin typeface="Sinkin Sans 400" pitchFamily="2" charset="77"/>
              </a:rPr>
              <a:t>cafetieres</a:t>
            </a:r>
            <a:r>
              <a:rPr lang="en-GB" dirty="0">
                <a:solidFill>
                  <a:srgbClr val="4F4F4F"/>
                </a:solidFill>
                <a:latin typeface="Sinkin Sans 400" pitchFamily="2" charset="77"/>
              </a:rPr>
              <a:t> easy and mess free. Enjoy the simplicity and quality of </a:t>
            </a:r>
            <a:r>
              <a:rPr lang="en-GB" dirty="0" err="1">
                <a:solidFill>
                  <a:srgbClr val="4F4F4F"/>
                </a:solidFill>
                <a:latin typeface="Sinkin Sans 400" pitchFamily="2" charset="77"/>
              </a:rPr>
              <a:t>cafetiere</a:t>
            </a:r>
            <a:r>
              <a:rPr lang="en-GB" dirty="0">
                <a:solidFill>
                  <a:srgbClr val="4F4F4F"/>
                </a:solidFill>
                <a:latin typeface="Sinkin Sans 400" pitchFamily="2" charset="77"/>
              </a:rPr>
              <a:t> coffee. Afterwards drain the </a:t>
            </a:r>
            <a:r>
              <a:rPr lang="en-GB" dirty="0" err="1">
                <a:solidFill>
                  <a:srgbClr val="4F4F4F"/>
                </a:solidFill>
                <a:latin typeface="Sinkin Sans 400" pitchFamily="2" charset="77"/>
              </a:rPr>
              <a:t>cafetiere</a:t>
            </a:r>
            <a:r>
              <a:rPr lang="en-GB" dirty="0">
                <a:solidFill>
                  <a:srgbClr val="4F4F4F"/>
                </a:solidFill>
                <a:latin typeface="Sinkin Sans 400" pitchFamily="2" charset="77"/>
              </a:rPr>
              <a:t> and use </a:t>
            </a:r>
            <a:r>
              <a:rPr lang="en-GB" dirty="0" err="1">
                <a:solidFill>
                  <a:srgbClr val="4F4F4F"/>
                </a:solidFill>
                <a:latin typeface="Sinkin Sans 400" pitchFamily="2" charset="77"/>
              </a:rPr>
              <a:t>Scoof</a:t>
            </a:r>
            <a:r>
              <a:rPr lang="en-GB" baseline="30000" dirty="0">
                <a:solidFill>
                  <a:srgbClr val="4F4F4F"/>
                </a:solidFill>
                <a:latin typeface="Sinkin Sans 400" pitchFamily="2" charset="77"/>
              </a:rPr>
              <a:t>®</a:t>
            </a:r>
            <a:r>
              <a:rPr lang="en-GB" dirty="0">
                <a:solidFill>
                  <a:srgbClr val="4F4F4F"/>
                </a:solidFill>
                <a:latin typeface="Sinkin Sans 400" pitchFamily="2" charset="77"/>
              </a:rPr>
              <a:t> as the easy and convenient way to clean up </a:t>
            </a:r>
          </a:p>
          <a:p>
            <a:pPr>
              <a:lnSpc>
                <a:spcPct val="150000"/>
              </a:lnSpc>
            </a:pPr>
            <a:endParaRPr lang="en-GB" dirty="0">
              <a:solidFill>
                <a:srgbClr val="4F4F4F"/>
              </a:solidFill>
              <a:latin typeface="Sinkin Sans 400" pitchFamily="2" charset="77"/>
            </a:endParaRPr>
          </a:p>
          <a:p>
            <a:pPr>
              <a:lnSpc>
                <a:spcPct val="150000"/>
              </a:lnSpc>
            </a:pPr>
            <a:r>
              <a:rPr lang="en-GB" dirty="0">
                <a:solidFill>
                  <a:srgbClr val="4F4F4F"/>
                </a:solidFill>
                <a:latin typeface="Sinkin Sans 400" pitchFamily="2" charset="77"/>
              </a:rPr>
              <a:t>Features:</a:t>
            </a:r>
          </a:p>
          <a:p>
            <a:pPr marL="285750" indent="-285750" fontAlgn="t">
              <a:lnSpc>
                <a:spcPct val="150000"/>
              </a:lnSpc>
              <a:buFont typeface="Arial" panose="020B0604020202020204" pitchFamily="34" charset="0"/>
              <a:buChar char="•"/>
            </a:pPr>
            <a:r>
              <a:rPr lang="en-GB" dirty="0">
                <a:solidFill>
                  <a:srgbClr val="4F4F4F"/>
                </a:solidFill>
                <a:latin typeface="Sinkin Sans 400" pitchFamily="2" charset="77"/>
              </a:rPr>
              <a:t>Two angled blades that pick up the coffee grounds with a twist</a:t>
            </a:r>
          </a:p>
          <a:p>
            <a:pPr marL="285750" indent="-285750" fontAlgn="t">
              <a:lnSpc>
                <a:spcPct val="150000"/>
              </a:lnSpc>
              <a:buFont typeface="Arial" panose="020B0604020202020204" pitchFamily="34" charset="0"/>
              <a:buChar char="•"/>
            </a:pPr>
            <a:r>
              <a:rPr lang="en-GB" dirty="0">
                <a:solidFill>
                  <a:srgbClr val="4F4F4F"/>
                </a:solidFill>
                <a:latin typeface="Sinkin Sans 400" pitchFamily="2" charset="77"/>
              </a:rPr>
              <a:t>A 8.7cm blade diameter that collects all of the waste grounds (fits standard 8 cup </a:t>
            </a:r>
            <a:r>
              <a:rPr lang="en-GB" dirty="0" err="1">
                <a:solidFill>
                  <a:srgbClr val="4F4F4F"/>
                </a:solidFill>
                <a:latin typeface="Sinkin Sans 400" pitchFamily="2" charset="77"/>
              </a:rPr>
              <a:t>cafetieres</a:t>
            </a:r>
            <a:r>
              <a:rPr lang="en-GB" dirty="0">
                <a:solidFill>
                  <a:srgbClr val="4F4F4F"/>
                </a:solidFill>
                <a:latin typeface="Sinkin Sans 400" pitchFamily="2" charset="77"/>
              </a:rPr>
              <a:t> and 4 and 6 cup versions)</a:t>
            </a:r>
          </a:p>
          <a:p>
            <a:pPr marL="285750" indent="-285750" fontAlgn="t">
              <a:lnSpc>
                <a:spcPct val="150000"/>
              </a:lnSpc>
              <a:buFont typeface="Arial" panose="020B0604020202020204" pitchFamily="34" charset="0"/>
              <a:buChar char="•"/>
            </a:pPr>
            <a:r>
              <a:rPr lang="en-GB" dirty="0">
                <a:solidFill>
                  <a:srgbClr val="4F4F4F"/>
                </a:solidFill>
                <a:latin typeface="Sinkin Sans 400" pitchFamily="2" charset="77"/>
              </a:rPr>
              <a:t>A wall to keep the grounds on the blade (like a scoop)</a:t>
            </a:r>
          </a:p>
          <a:p>
            <a:pPr marL="285750" indent="-285750" fontAlgn="t">
              <a:lnSpc>
                <a:spcPct val="150000"/>
              </a:lnSpc>
              <a:buFont typeface="Arial" panose="020B0604020202020204" pitchFamily="34" charset="0"/>
              <a:buChar char="•"/>
            </a:pPr>
            <a:r>
              <a:rPr lang="en-GB" dirty="0">
                <a:solidFill>
                  <a:srgbClr val="4F4F4F"/>
                </a:solidFill>
                <a:latin typeface="Sinkin Sans 400" pitchFamily="2" charset="77"/>
              </a:rPr>
              <a:t>A large comfortable , ergonomic handle to make the twisting motion easy</a:t>
            </a:r>
          </a:p>
          <a:p>
            <a:pPr marL="285750" indent="-285750" fontAlgn="t">
              <a:lnSpc>
                <a:spcPct val="150000"/>
              </a:lnSpc>
              <a:buFont typeface="Arial" panose="020B0604020202020204" pitchFamily="34" charset="0"/>
              <a:buChar char="•"/>
            </a:pPr>
            <a:r>
              <a:rPr lang="en-GB" dirty="0">
                <a:solidFill>
                  <a:srgbClr val="4F4F4F"/>
                </a:solidFill>
                <a:latin typeface="Sinkin Sans 400" pitchFamily="2" charset="77"/>
              </a:rPr>
              <a:t>Collect 80% of grounds on first twist, 90% with second twist and 95% on third twist</a:t>
            </a:r>
          </a:p>
          <a:p>
            <a:pPr marL="285750" indent="-285750" fontAlgn="t">
              <a:lnSpc>
                <a:spcPct val="150000"/>
              </a:lnSpc>
              <a:buFont typeface="Arial" panose="020B0604020202020204" pitchFamily="34" charset="0"/>
              <a:buChar char="•"/>
            </a:pPr>
            <a:r>
              <a:rPr lang="en-GB" dirty="0">
                <a:solidFill>
                  <a:srgbClr val="4F4F4F"/>
                </a:solidFill>
                <a:latin typeface="Sinkin Sans 400" pitchFamily="2" charset="77"/>
              </a:rPr>
              <a:t>Simply tap out grounds in the compost/ waste bin</a:t>
            </a:r>
          </a:p>
          <a:p>
            <a:pPr marL="285750" indent="-285750" fontAlgn="t">
              <a:lnSpc>
                <a:spcPct val="150000"/>
              </a:lnSpc>
              <a:buFont typeface="Arial" panose="020B0604020202020204" pitchFamily="34" charset="0"/>
              <a:buChar char="•"/>
            </a:pPr>
            <a:r>
              <a:rPr lang="en-GB" dirty="0">
                <a:solidFill>
                  <a:srgbClr val="4F4F4F"/>
                </a:solidFill>
                <a:latin typeface="Sinkin Sans 400" pitchFamily="2" charset="77"/>
              </a:rPr>
              <a:t>Rinse under the tap or put in the dishwasher</a:t>
            </a:r>
          </a:p>
        </p:txBody>
      </p:sp>
    </p:spTree>
    <p:extLst>
      <p:ext uri="{BB962C8B-B14F-4D97-AF65-F5344CB8AC3E}">
        <p14:creationId xmlns:p14="http://schemas.microsoft.com/office/powerpoint/2010/main" val="2328357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7C2C9-2FAD-FA48-8982-EA58E4015382}"/>
              </a:ext>
            </a:extLst>
          </p:cNvPr>
          <p:cNvSpPr>
            <a:spLocks noGrp="1"/>
          </p:cNvSpPr>
          <p:nvPr>
            <p:ph type="title"/>
          </p:nvPr>
        </p:nvSpPr>
        <p:spPr/>
        <p:txBody>
          <a:bodyPr/>
          <a:lstStyle/>
          <a:p>
            <a:r>
              <a:rPr lang="en-US" dirty="0"/>
              <a:t>Website content</a:t>
            </a:r>
          </a:p>
        </p:txBody>
      </p:sp>
      <p:sp>
        <p:nvSpPr>
          <p:cNvPr id="5" name="Content Placeholder 4">
            <a:extLst>
              <a:ext uri="{FF2B5EF4-FFF2-40B4-BE49-F238E27FC236}">
                <a16:creationId xmlns:a16="http://schemas.microsoft.com/office/drawing/2014/main" id="{746EBC4C-880C-4B47-B522-C4A34F31EA10}"/>
              </a:ext>
            </a:extLst>
          </p:cNvPr>
          <p:cNvSpPr>
            <a:spLocks noGrp="1"/>
          </p:cNvSpPr>
          <p:nvPr>
            <p:ph idx="1"/>
          </p:nvPr>
        </p:nvSpPr>
        <p:spPr/>
        <p:txBody>
          <a:bodyPr/>
          <a:lstStyle/>
          <a:p>
            <a:r>
              <a:rPr lang="en-US" dirty="0"/>
              <a:t>Using </a:t>
            </a:r>
            <a:r>
              <a:rPr lang="en-US" dirty="0">
                <a:hlinkClick r:id="rId2"/>
              </a:rPr>
              <a:t>http://www.aeropress.co.uk</a:t>
            </a:r>
            <a:r>
              <a:rPr lang="en-US" dirty="0"/>
              <a:t> as a template</a:t>
            </a:r>
          </a:p>
          <a:p>
            <a:r>
              <a:rPr lang="en-US" dirty="0"/>
              <a:t>Need a sign up log in</a:t>
            </a:r>
          </a:p>
          <a:p>
            <a:r>
              <a:rPr lang="en-US" dirty="0"/>
              <a:t>Need a ‘uses cookies’ message</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835753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5AF2-71EE-E048-9436-458B02D411C6}"/>
              </a:ext>
            </a:extLst>
          </p:cNvPr>
          <p:cNvSpPr>
            <a:spLocks noGrp="1"/>
          </p:cNvSpPr>
          <p:nvPr>
            <p:ph type="title"/>
          </p:nvPr>
        </p:nvSpPr>
        <p:spPr>
          <a:xfrm>
            <a:off x="838200" y="0"/>
            <a:ext cx="10515600" cy="692728"/>
          </a:xfrm>
        </p:spPr>
        <p:txBody>
          <a:bodyPr>
            <a:normAutofit fontScale="90000"/>
          </a:bodyPr>
          <a:lstStyle/>
          <a:p>
            <a:r>
              <a:rPr lang="en-US" dirty="0"/>
              <a:t>Proposed </a:t>
            </a:r>
            <a:r>
              <a:rPr lang="en-US" dirty="0" err="1"/>
              <a:t>Scoof</a:t>
            </a:r>
            <a:r>
              <a:rPr lang="en-US" dirty="0"/>
              <a:t>® </a:t>
            </a:r>
            <a:r>
              <a:rPr lang="en-US" dirty="0" err="1"/>
              <a:t>colours</a:t>
            </a:r>
            <a:r>
              <a:rPr lang="en-US" dirty="0"/>
              <a:t> - SELECTIONS</a:t>
            </a:r>
          </a:p>
        </p:txBody>
      </p:sp>
      <p:sp>
        <p:nvSpPr>
          <p:cNvPr id="4" name="Rectangle 3">
            <a:extLst>
              <a:ext uri="{FF2B5EF4-FFF2-40B4-BE49-F238E27FC236}">
                <a16:creationId xmlns:a16="http://schemas.microsoft.com/office/drawing/2014/main" id="{5417CB02-097E-834E-9CC7-706325D190C6}"/>
              </a:ext>
            </a:extLst>
          </p:cNvPr>
          <p:cNvSpPr/>
          <p:nvPr/>
        </p:nvSpPr>
        <p:spPr>
          <a:xfrm>
            <a:off x="1002146" y="1446789"/>
            <a:ext cx="1431636" cy="1108364"/>
          </a:xfrm>
          <a:prstGeom prst="rect">
            <a:avLst/>
          </a:prstGeom>
          <a:solidFill>
            <a:srgbClr val="6D0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9374E31-AF00-664A-80C1-2664EB3F89FA}"/>
              </a:ext>
            </a:extLst>
          </p:cNvPr>
          <p:cNvSpPr/>
          <p:nvPr/>
        </p:nvSpPr>
        <p:spPr>
          <a:xfrm>
            <a:off x="1002146" y="2764078"/>
            <a:ext cx="1431636" cy="1108364"/>
          </a:xfrm>
          <a:prstGeom prst="rect">
            <a:avLst/>
          </a:prstGeom>
          <a:solidFill>
            <a:srgbClr val="FF6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C791587-7AD7-4B49-A812-B4B3CE03D6BB}"/>
              </a:ext>
            </a:extLst>
          </p:cNvPr>
          <p:cNvSpPr txBox="1"/>
          <p:nvPr/>
        </p:nvSpPr>
        <p:spPr>
          <a:xfrm>
            <a:off x="2509405" y="1888910"/>
            <a:ext cx="1357745" cy="369332"/>
          </a:xfrm>
          <a:prstGeom prst="rect">
            <a:avLst/>
          </a:prstGeom>
          <a:noFill/>
        </p:spPr>
        <p:txBody>
          <a:bodyPr wrap="square" rtlCol="0">
            <a:spAutoFit/>
          </a:bodyPr>
          <a:lstStyle/>
          <a:p>
            <a:r>
              <a:rPr lang="en-US" dirty="0"/>
              <a:t>‘Mulberry’</a:t>
            </a:r>
          </a:p>
        </p:txBody>
      </p:sp>
      <p:sp>
        <p:nvSpPr>
          <p:cNvPr id="13" name="TextBox 12">
            <a:extLst>
              <a:ext uri="{FF2B5EF4-FFF2-40B4-BE49-F238E27FC236}">
                <a16:creationId xmlns:a16="http://schemas.microsoft.com/office/drawing/2014/main" id="{57C34994-8EA3-CE4A-AC08-52A3BC26FB31}"/>
              </a:ext>
            </a:extLst>
          </p:cNvPr>
          <p:cNvSpPr txBox="1"/>
          <p:nvPr/>
        </p:nvSpPr>
        <p:spPr>
          <a:xfrm>
            <a:off x="2509406" y="3167636"/>
            <a:ext cx="1357745" cy="369332"/>
          </a:xfrm>
          <a:prstGeom prst="rect">
            <a:avLst/>
          </a:prstGeom>
          <a:noFill/>
        </p:spPr>
        <p:txBody>
          <a:bodyPr wrap="square" rtlCol="0">
            <a:spAutoFit/>
          </a:bodyPr>
          <a:lstStyle/>
          <a:p>
            <a:r>
              <a:rPr lang="en-US" dirty="0"/>
              <a:t>‘Pumpkin’</a:t>
            </a:r>
          </a:p>
        </p:txBody>
      </p:sp>
      <p:sp>
        <p:nvSpPr>
          <p:cNvPr id="26" name="Rectangle 25">
            <a:extLst>
              <a:ext uri="{FF2B5EF4-FFF2-40B4-BE49-F238E27FC236}">
                <a16:creationId xmlns:a16="http://schemas.microsoft.com/office/drawing/2014/main" id="{2DA07317-64F9-7746-A052-B3E791CE899C}"/>
              </a:ext>
            </a:extLst>
          </p:cNvPr>
          <p:cNvSpPr/>
          <p:nvPr/>
        </p:nvSpPr>
        <p:spPr>
          <a:xfrm>
            <a:off x="1002146" y="4081367"/>
            <a:ext cx="1431636" cy="1108364"/>
          </a:xfrm>
          <a:prstGeom prst="rect">
            <a:avLst/>
          </a:prstGeom>
          <a:solidFill>
            <a:srgbClr val="1A49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6BC266E-9E64-5D44-9087-9B8A295D3E38}"/>
              </a:ext>
            </a:extLst>
          </p:cNvPr>
          <p:cNvSpPr txBox="1"/>
          <p:nvPr/>
        </p:nvSpPr>
        <p:spPr>
          <a:xfrm>
            <a:off x="2645635" y="4363087"/>
            <a:ext cx="878038" cy="646331"/>
          </a:xfrm>
          <a:prstGeom prst="rect">
            <a:avLst/>
          </a:prstGeom>
          <a:noFill/>
        </p:spPr>
        <p:txBody>
          <a:bodyPr wrap="square" rtlCol="0">
            <a:spAutoFit/>
          </a:bodyPr>
          <a:lstStyle/>
          <a:p>
            <a:r>
              <a:rPr lang="en-US" dirty="0"/>
              <a:t>‘Ocean Green’</a:t>
            </a:r>
          </a:p>
        </p:txBody>
      </p:sp>
      <p:sp>
        <p:nvSpPr>
          <p:cNvPr id="45" name="TextBox 44">
            <a:extLst>
              <a:ext uri="{FF2B5EF4-FFF2-40B4-BE49-F238E27FC236}">
                <a16:creationId xmlns:a16="http://schemas.microsoft.com/office/drawing/2014/main" id="{0573CDB6-5C0C-C54B-AB82-AB9DBA49BA62}"/>
              </a:ext>
            </a:extLst>
          </p:cNvPr>
          <p:cNvSpPr txBox="1"/>
          <p:nvPr/>
        </p:nvSpPr>
        <p:spPr>
          <a:xfrm>
            <a:off x="2730503" y="1653540"/>
            <a:ext cx="1357745" cy="369332"/>
          </a:xfrm>
          <a:prstGeom prst="rect">
            <a:avLst/>
          </a:prstGeom>
          <a:noFill/>
        </p:spPr>
        <p:txBody>
          <a:bodyPr wrap="square" rtlCol="0">
            <a:spAutoFit/>
          </a:bodyPr>
          <a:lstStyle/>
          <a:p>
            <a:r>
              <a:rPr lang="en-US" dirty="0">
                <a:solidFill>
                  <a:schemeClr val="bg1"/>
                </a:solidFill>
              </a:rPr>
              <a:t>‘Burgundy’</a:t>
            </a:r>
          </a:p>
        </p:txBody>
      </p:sp>
      <p:sp>
        <p:nvSpPr>
          <p:cNvPr id="48" name="Rectangle 47">
            <a:extLst>
              <a:ext uri="{FF2B5EF4-FFF2-40B4-BE49-F238E27FC236}">
                <a16:creationId xmlns:a16="http://schemas.microsoft.com/office/drawing/2014/main" id="{49A24EE3-FD43-4942-BEC8-045D70462BDF}"/>
              </a:ext>
            </a:extLst>
          </p:cNvPr>
          <p:cNvSpPr/>
          <p:nvPr/>
        </p:nvSpPr>
        <p:spPr>
          <a:xfrm>
            <a:off x="1002146" y="5398656"/>
            <a:ext cx="1431636" cy="1108364"/>
          </a:xfrm>
          <a:prstGeom prst="rect">
            <a:avLst/>
          </a:prstGeom>
          <a:solidFill>
            <a:srgbClr val="0C04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6DECA30-FC4D-C94D-8B9F-884C837C479C}"/>
              </a:ext>
            </a:extLst>
          </p:cNvPr>
          <p:cNvSpPr txBox="1"/>
          <p:nvPr/>
        </p:nvSpPr>
        <p:spPr>
          <a:xfrm>
            <a:off x="2433782" y="5772694"/>
            <a:ext cx="1357745" cy="369332"/>
          </a:xfrm>
          <a:prstGeom prst="rect">
            <a:avLst/>
          </a:prstGeom>
          <a:noFill/>
        </p:spPr>
        <p:txBody>
          <a:bodyPr wrap="square" rtlCol="0">
            <a:spAutoFit/>
          </a:bodyPr>
          <a:lstStyle/>
          <a:p>
            <a:r>
              <a:rPr lang="en-US" dirty="0"/>
              <a:t>‘Navy Blue’</a:t>
            </a:r>
          </a:p>
        </p:txBody>
      </p:sp>
      <p:sp>
        <p:nvSpPr>
          <p:cNvPr id="14" name="Rectangle 13">
            <a:extLst>
              <a:ext uri="{FF2B5EF4-FFF2-40B4-BE49-F238E27FC236}">
                <a16:creationId xmlns:a16="http://schemas.microsoft.com/office/drawing/2014/main" id="{BDB50BD7-C2D7-F246-B30A-145212265471}"/>
              </a:ext>
            </a:extLst>
          </p:cNvPr>
          <p:cNvSpPr/>
          <p:nvPr/>
        </p:nvSpPr>
        <p:spPr>
          <a:xfrm>
            <a:off x="3942773" y="1446789"/>
            <a:ext cx="1431636" cy="1108364"/>
          </a:xfrm>
          <a:prstGeom prst="rect">
            <a:avLst/>
          </a:prstGeom>
          <a:solidFill>
            <a:srgbClr val="6E0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45BE46-8632-F94F-9960-BDC76A598728}"/>
              </a:ext>
            </a:extLst>
          </p:cNvPr>
          <p:cNvSpPr txBox="1"/>
          <p:nvPr/>
        </p:nvSpPr>
        <p:spPr>
          <a:xfrm>
            <a:off x="5450032" y="1888910"/>
            <a:ext cx="1357745" cy="369332"/>
          </a:xfrm>
          <a:prstGeom prst="rect">
            <a:avLst/>
          </a:prstGeom>
          <a:noFill/>
        </p:spPr>
        <p:txBody>
          <a:bodyPr wrap="square" rtlCol="0">
            <a:spAutoFit/>
          </a:bodyPr>
          <a:lstStyle/>
          <a:p>
            <a:r>
              <a:rPr lang="en-US" dirty="0"/>
              <a:t>‘Burgundy’</a:t>
            </a:r>
          </a:p>
        </p:txBody>
      </p:sp>
    </p:spTree>
    <p:extLst>
      <p:ext uri="{BB962C8B-B14F-4D97-AF65-F5344CB8AC3E}">
        <p14:creationId xmlns:p14="http://schemas.microsoft.com/office/powerpoint/2010/main" val="3993962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a:latin typeface="Courier" pitchFamily="2" charset="0"/>
              </a:rPr>
              <a:t>Home / scroll down</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30620" y="-2186897"/>
            <a:ext cx="2661380" cy="6095421"/>
          </a:xfrm>
          <a:prstGeom prst="rect">
            <a:avLst/>
          </a:prstGeom>
        </p:spPr>
      </p:pic>
      <p:sp>
        <p:nvSpPr>
          <p:cNvPr id="24" name="TextBox 23">
            <a:extLst>
              <a:ext uri="{FF2B5EF4-FFF2-40B4-BE49-F238E27FC236}">
                <a16:creationId xmlns:a16="http://schemas.microsoft.com/office/drawing/2014/main" id="{A3F5631F-F78A-D24F-B64B-2EE75744CEC7}"/>
              </a:ext>
            </a:extLst>
          </p:cNvPr>
          <p:cNvSpPr txBox="1"/>
          <p:nvPr/>
        </p:nvSpPr>
        <p:spPr>
          <a:xfrm>
            <a:off x="37296" y="783677"/>
            <a:ext cx="9780959"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a:t>
            </a:r>
            <a:r>
              <a:rPr lang="en-US" sz="4000" dirty="0">
                <a:latin typeface="Sinkin Sans 400" pitchFamily="2" charset="77"/>
              </a:rPr>
              <a:t> cleans </a:t>
            </a:r>
            <a:r>
              <a:rPr lang="en-US" sz="4000" dirty="0" err="1">
                <a:latin typeface="Sinkin Sans 400" pitchFamily="2" charset="77"/>
              </a:rPr>
              <a:t>cafetieres</a:t>
            </a:r>
            <a:r>
              <a:rPr lang="en-US" sz="4000" dirty="0">
                <a:latin typeface="Sinkin Sans 400" pitchFamily="2" charset="77"/>
              </a:rPr>
              <a:t> easily</a:t>
            </a:r>
          </a:p>
        </p:txBody>
      </p:sp>
      <p:pic>
        <p:nvPicPr>
          <p:cNvPr id="2" name="Picture 1">
            <a:extLst>
              <a:ext uri="{FF2B5EF4-FFF2-40B4-BE49-F238E27FC236}">
                <a16:creationId xmlns:a16="http://schemas.microsoft.com/office/drawing/2014/main" id="{D592F623-62C4-FE46-A6EF-DE087A218891}"/>
              </a:ext>
            </a:extLst>
          </p:cNvPr>
          <p:cNvPicPr>
            <a:picLocks noChangeAspect="1"/>
          </p:cNvPicPr>
          <p:nvPr/>
        </p:nvPicPr>
        <p:blipFill>
          <a:blip r:embed="rId3"/>
          <a:stretch>
            <a:fillRect/>
          </a:stretch>
        </p:blipFill>
        <p:spPr>
          <a:xfrm>
            <a:off x="7013058" y="3908524"/>
            <a:ext cx="4062776" cy="2679077"/>
          </a:xfrm>
          <a:prstGeom prst="rect">
            <a:avLst/>
          </a:prstGeom>
        </p:spPr>
      </p:pic>
      <p:sp>
        <p:nvSpPr>
          <p:cNvPr id="8" name="TextBox 7">
            <a:extLst>
              <a:ext uri="{FF2B5EF4-FFF2-40B4-BE49-F238E27FC236}">
                <a16:creationId xmlns:a16="http://schemas.microsoft.com/office/drawing/2014/main" id="{7E9D4C77-F27C-CE4A-9098-7F65FB108FF9}"/>
              </a:ext>
            </a:extLst>
          </p:cNvPr>
          <p:cNvSpPr txBox="1"/>
          <p:nvPr/>
        </p:nvSpPr>
        <p:spPr>
          <a:xfrm>
            <a:off x="9530620" y="5248062"/>
            <a:ext cx="2280463" cy="1200329"/>
          </a:xfrm>
          <a:prstGeom prst="rect">
            <a:avLst/>
          </a:prstGeom>
          <a:noFill/>
        </p:spPr>
        <p:txBody>
          <a:bodyPr wrap="square" rtlCol="0">
            <a:spAutoFit/>
          </a:bodyPr>
          <a:lstStyle/>
          <a:p>
            <a:r>
              <a:rPr lang="en-US" sz="2400" b="1" dirty="0">
                <a:solidFill>
                  <a:srgbClr val="ED0007"/>
                </a:solidFill>
                <a:latin typeface="Courier" pitchFamily="2" charset="0"/>
              </a:rPr>
              <a:t>Beans/ grind/cups picture</a:t>
            </a:r>
          </a:p>
        </p:txBody>
      </p:sp>
      <p:sp>
        <p:nvSpPr>
          <p:cNvPr id="9" name="Oval 8">
            <a:extLst>
              <a:ext uri="{FF2B5EF4-FFF2-40B4-BE49-F238E27FC236}">
                <a16:creationId xmlns:a16="http://schemas.microsoft.com/office/drawing/2014/main" id="{954887C8-1A96-6241-A528-5EDF51B7313D}"/>
              </a:ext>
            </a:extLst>
          </p:cNvPr>
          <p:cNvSpPr/>
          <p:nvPr/>
        </p:nvSpPr>
        <p:spPr>
          <a:xfrm>
            <a:off x="158379" y="1957623"/>
            <a:ext cx="2244419" cy="2204966"/>
          </a:xfrm>
          <a:prstGeom prst="ellipse">
            <a:avLst/>
          </a:prstGeom>
          <a:solidFill>
            <a:srgbClr val="BF1E6A"/>
          </a:solidFill>
          <a:ln>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D3486F-2C67-154B-942A-E1BFC72FFBEE}"/>
              </a:ext>
            </a:extLst>
          </p:cNvPr>
          <p:cNvSpPr txBox="1"/>
          <p:nvPr/>
        </p:nvSpPr>
        <p:spPr>
          <a:xfrm>
            <a:off x="235625" y="2149899"/>
            <a:ext cx="2094346" cy="1938992"/>
          </a:xfrm>
          <a:prstGeom prst="rect">
            <a:avLst/>
          </a:prstGeom>
          <a:noFill/>
        </p:spPr>
        <p:txBody>
          <a:bodyPr wrap="square" rtlCol="0">
            <a:spAutoFit/>
          </a:bodyPr>
          <a:lstStyle>
            <a:defPPr>
              <a:defRPr lang="en-US"/>
            </a:defPPr>
            <a:lvl1pPr algn="ctr">
              <a:defRPr sz="4000" b="1">
                <a:solidFill>
                  <a:schemeClr val="bg1"/>
                </a:solidFill>
                <a:latin typeface="Volkswagen-DemiBold" pitchFamily="2" charset="77"/>
              </a:defRPr>
            </a:lvl1pPr>
          </a:lstStyle>
          <a:p>
            <a:r>
              <a:rPr lang="en-US" dirty="0"/>
              <a:t>Have it your way</a:t>
            </a:r>
          </a:p>
        </p:txBody>
      </p:sp>
      <p:sp>
        <p:nvSpPr>
          <p:cNvPr id="12" name="TextBox 11">
            <a:extLst>
              <a:ext uri="{FF2B5EF4-FFF2-40B4-BE49-F238E27FC236}">
                <a16:creationId xmlns:a16="http://schemas.microsoft.com/office/drawing/2014/main" id="{43D4C90C-9D3A-EB46-AEB6-8AA5C98BB2B3}"/>
              </a:ext>
            </a:extLst>
          </p:cNvPr>
          <p:cNvSpPr txBox="1"/>
          <p:nvPr/>
        </p:nvSpPr>
        <p:spPr>
          <a:xfrm>
            <a:off x="407987" y="4304437"/>
            <a:ext cx="6057468" cy="1304203"/>
          </a:xfrm>
          <a:prstGeom prst="rect">
            <a:avLst/>
          </a:prstGeom>
          <a:noFill/>
        </p:spPr>
        <p:txBody>
          <a:bodyPr wrap="square" rtlCol="0">
            <a:spAutoFit/>
          </a:bodyPr>
          <a:lstStyle>
            <a:defPPr>
              <a:defRPr lang="en-US"/>
            </a:defPPr>
            <a:lvl1pPr>
              <a:lnSpc>
                <a:spcPct val="150000"/>
              </a:lnSpc>
              <a:defRPr>
                <a:latin typeface="Sinkin Sans 400" pitchFamily="2" charset="77"/>
              </a:defRPr>
            </a:lvl1pPr>
          </a:lstStyle>
          <a:p>
            <a:r>
              <a:rPr lang="en-US" dirty="0"/>
              <a:t>More and more of us are choosing our own beans and our own blend, to get the most out of our coffee experience</a:t>
            </a:r>
          </a:p>
        </p:txBody>
      </p:sp>
      <p:sp>
        <p:nvSpPr>
          <p:cNvPr id="13" name="TextBox 12">
            <a:extLst>
              <a:ext uri="{FF2B5EF4-FFF2-40B4-BE49-F238E27FC236}">
                <a16:creationId xmlns:a16="http://schemas.microsoft.com/office/drawing/2014/main" id="{DF617161-E011-0E45-A83D-6874E105E319}"/>
              </a:ext>
            </a:extLst>
          </p:cNvPr>
          <p:cNvSpPr txBox="1"/>
          <p:nvPr/>
        </p:nvSpPr>
        <p:spPr>
          <a:xfrm>
            <a:off x="2616210" y="2764752"/>
            <a:ext cx="6057468" cy="888705"/>
          </a:xfrm>
          <a:prstGeom prst="rect">
            <a:avLst/>
          </a:prstGeom>
          <a:noFill/>
        </p:spPr>
        <p:txBody>
          <a:bodyPr wrap="square" rtlCol="0">
            <a:spAutoFit/>
          </a:bodyPr>
          <a:lstStyle>
            <a:defPPr>
              <a:defRPr lang="en-US"/>
            </a:defPPr>
            <a:lvl1pPr>
              <a:lnSpc>
                <a:spcPct val="150000"/>
              </a:lnSpc>
              <a:defRPr>
                <a:latin typeface="Sinkin Sans 400" pitchFamily="2" charset="77"/>
              </a:defRPr>
            </a:lvl1pPr>
          </a:lstStyle>
          <a:p>
            <a:r>
              <a:rPr lang="en-US" dirty="0" err="1"/>
              <a:t>Cafetiere</a:t>
            </a:r>
            <a:r>
              <a:rPr lang="en-US" dirty="0"/>
              <a:t> coffee puts you in charge – your coffee to your taste</a:t>
            </a:r>
          </a:p>
        </p:txBody>
      </p:sp>
    </p:spTree>
    <p:extLst>
      <p:ext uri="{BB962C8B-B14F-4D97-AF65-F5344CB8AC3E}">
        <p14:creationId xmlns:p14="http://schemas.microsoft.com/office/powerpoint/2010/main" val="320311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a:latin typeface="Courier" pitchFamily="2" charset="0"/>
              </a:rPr>
              <a:t>Home / scroll down</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a:blip r:embed="rId2"/>
          <a:stretch>
            <a:fillRect/>
          </a:stretch>
        </p:blipFill>
        <p:spPr>
          <a:xfrm>
            <a:off x="8370784" y="-2164599"/>
            <a:ext cx="5161970" cy="5161970"/>
          </a:xfrm>
          <a:prstGeom prst="rect">
            <a:avLst/>
          </a:prstGeom>
        </p:spPr>
      </p:pic>
      <p:sp>
        <p:nvSpPr>
          <p:cNvPr id="24" name="TextBox 23">
            <a:extLst>
              <a:ext uri="{FF2B5EF4-FFF2-40B4-BE49-F238E27FC236}">
                <a16:creationId xmlns:a16="http://schemas.microsoft.com/office/drawing/2014/main" id="{A3F5631F-F78A-D24F-B64B-2EE75744CEC7}"/>
              </a:ext>
            </a:extLst>
          </p:cNvPr>
          <p:cNvSpPr txBox="1"/>
          <p:nvPr/>
        </p:nvSpPr>
        <p:spPr>
          <a:xfrm>
            <a:off x="0" y="720526"/>
            <a:ext cx="9466921"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a:t>
            </a:r>
            <a:r>
              <a:rPr lang="en-US" sz="4000" dirty="0">
                <a:latin typeface="Sinkin Sans 400" pitchFamily="2" charset="77"/>
              </a:rPr>
              <a:t> cleans </a:t>
            </a:r>
            <a:r>
              <a:rPr lang="en-US" sz="4000" dirty="0" err="1">
                <a:latin typeface="Sinkin Sans 400" pitchFamily="2" charset="77"/>
              </a:rPr>
              <a:t>cafetieres</a:t>
            </a:r>
            <a:r>
              <a:rPr lang="en-US" sz="4000" dirty="0">
                <a:latin typeface="Sinkin Sans 400" pitchFamily="2" charset="77"/>
              </a:rPr>
              <a:t> easily</a:t>
            </a:r>
          </a:p>
        </p:txBody>
      </p:sp>
      <p:pic>
        <p:nvPicPr>
          <p:cNvPr id="7" name="Picture 6">
            <a:extLst>
              <a:ext uri="{FF2B5EF4-FFF2-40B4-BE49-F238E27FC236}">
                <a16:creationId xmlns:a16="http://schemas.microsoft.com/office/drawing/2014/main" id="{38DE4A59-FE7D-9B45-BC20-44131B007796}"/>
              </a:ext>
            </a:extLst>
          </p:cNvPr>
          <p:cNvPicPr/>
          <p:nvPr/>
        </p:nvPicPr>
        <p:blipFill>
          <a:blip r:embed="rId3" cstate="email">
            <a:extLst>
              <a:ext uri="{28A0092B-C50C-407E-A947-70E740481C1C}">
                <a14:useLocalDpi xmlns:a14="http://schemas.microsoft.com/office/drawing/2010/main"/>
              </a:ext>
            </a:extLst>
          </a:blip>
          <a:stretch>
            <a:fillRect/>
          </a:stretch>
        </p:blipFill>
        <p:spPr>
          <a:xfrm>
            <a:off x="7499221" y="4281385"/>
            <a:ext cx="4263483" cy="2375210"/>
          </a:xfrm>
          <a:prstGeom prst="rect">
            <a:avLst/>
          </a:prstGeom>
        </p:spPr>
      </p:pic>
      <p:sp>
        <p:nvSpPr>
          <p:cNvPr id="8" name="TextBox 7">
            <a:extLst>
              <a:ext uri="{FF2B5EF4-FFF2-40B4-BE49-F238E27FC236}">
                <a16:creationId xmlns:a16="http://schemas.microsoft.com/office/drawing/2014/main" id="{60267B34-FF71-4045-BD68-A43206A7E8EC}"/>
              </a:ext>
            </a:extLst>
          </p:cNvPr>
          <p:cNvSpPr txBox="1"/>
          <p:nvPr/>
        </p:nvSpPr>
        <p:spPr>
          <a:xfrm>
            <a:off x="8465520" y="4968313"/>
            <a:ext cx="1783494" cy="830997"/>
          </a:xfrm>
          <a:prstGeom prst="rect">
            <a:avLst/>
          </a:prstGeom>
          <a:noFill/>
        </p:spPr>
        <p:txBody>
          <a:bodyPr wrap="square" rtlCol="0">
            <a:spAutoFit/>
          </a:bodyPr>
          <a:lstStyle/>
          <a:p>
            <a:r>
              <a:rPr lang="en-US" sz="2400" b="1" dirty="0">
                <a:solidFill>
                  <a:srgbClr val="ED0007"/>
                </a:solidFill>
                <a:latin typeface="Courier" pitchFamily="2" charset="0"/>
              </a:rPr>
              <a:t>Price image</a:t>
            </a:r>
          </a:p>
        </p:txBody>
      </p:sp>
      <p:sp>
        <p:nvSpPr>
          <p:cNvPr id="9" name="Oval 8">
            <a:extLst>
              <a:ext uri="{FF2B5EF4-FFF2-40B4-BE49-F238E27FC236}">
                <a16:creationId xmlns:a16="http://schemas.microsoft.com/office/drawing/2014/main" id="{B5EE8B58-2402-3448-B974-B68CDAD2D9E8}"/>
              </a:ext>
            </a:extLst>
          </p:cNvPr>
          <p:cNvSpPr/>
          <p:nvPr/>
        </p:nvSpPr>
        <p:spPr>
          <a:xfrm>
            <a:off x="158379" y="1957623"/>
            <a:ext cx="2244419" cy="2204966"/>
          </a:xfrm>
          <a:prstGeom prst="ellipse">
            <a:avLst/>
          </a:prstGeom>
          <a:solidFill>
            <a:srgbClr val="BF1E6A"/>
          </a:solidFill>
          <a:ln>
            <a:solidFill>
              <a:srgbClr val="BF1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7AF112-EC44-8547-ADDE-76D06B27BBA3}"/>
              </a:ext>
            </a:extLst>
          </p:cNvPr>
          <p:cNvSpPr txBox="1"/>
          <p:nvPr/>
        </p:nvSpPr>
        <p:spPr>
          <a:xfrm>
            <a:off x="407988" y="2335652"/>
            <a:ext cx="1632083" cy="1323439"/>
          </a:xfrm>
          <a:prstGeom prst="rect">
            <a:avLst/>
          </a:prstGeom>
          <a:noFill/>
        </p:spPr>
        <p:txBody>
          <a:bodyPr wrap="square" rtlCol="0">
            <a:spAutoFit/>
          </a:bodyPr>
          <a:lstStyle>
            <a:defPPr>
              <a:defRPr lang="en-US"/>
            </a:defPPr>
            <a:lvl1pPr algn="ctr">
              <a:defRPr sz="4000" b="1">
                <a:solidFill>
                  <a:schemeClr val="bg1"/>
                </a:solidFill>
                <a:latin typeface="Volkswagen-DemiBold" pitchFamily="2" charset="77"/>
              </a:defRPr>
            </a:lvl1pPr>
          </a:lstStyle>
          <a:p>
            <a:r>
              <a:rPr lang="en-US" dirty="0"/>
              <a:t>Low cost</a:t>
            </a:r>
          </a:p>
        </p:txBody>
      </p:sp>
      <p:sp>
        <p:nvSpPr>
          <p:cNvPr id="11" name="TextBox 10">
            <a:extLst>
              <a:ext uri="{FF2B5EF4-FFF2-40B4-BE49-F238E27FC236}">
                <a16:creationId xmlns:a16="http://schemas.microsoft.com/office/drawing/2014/main" id="{DF3ED27C-58CB-064E-96A2-0E7ED3A3D440}"/>
              </a:ext>
            </a:extLst>
          </p:cNvPr>
          <p:cNvSpPr txBox="1"/>
          <p:nvPr/>
        </p:nvSpPr>
        <p:spPr>
          <a:xfrm>
            <a:off x="407987" y="4304437"/>
            <a:ext cx="6057468" cy="888705"/>
          </a:xfrm>
          <a:prstGeom prst="rect">
            <a:avLst/>
          </a:prstGeom>
          <a:noFill/>
        </p:spPr>
        <p:txBody>
          <a:bodyPr wrap="square" rtlCol="0">
            <a:spAutoFit/>
          </a:bodyPr>
          <a:lstStyle>
            <a:defPPr>
              <a:defRPr lang="en-US"/>
            </a:defPPr>
            <a:lvl1pPr>
              <a:lnSpc>
                <a:spcPct val="150000"/>
              </a:lnSpc>
              <a:defRPr>
                <a:latin typeface="Sinkin Sans 400" pitchFamily="2" charset="77"/>
              </a:defRPr>
            </a:lvl1pPr>
          </a:lstStyle>
          <a:p>
            <a:r>
              <a:rPr lang="en-US" dirty="0"/>
              <a:t>A typical pack of fresh coffee will be enough for 25 cups – just 12 pence a cup</a:t>
            </a:r>
          </a:p>
        </p:txBody>
      </p:sp>
      <p:sp>
        <p:nvSpPr>
          <p:cNvPr id="12" name="TextBox 11">
            <a:extLst>
              <a:ext uri="{FF2B5EF4-FFF2-40B4-BE49-F238E27FC236}">
                <a16:creationId xmlns:a16="http://schemas.microsoft.com/office/drawing/2014/main" id="{7C5E89BF-0EB7-8E47-B95F-06CA113E1279}"/>
              </a:ext>
            </a:extLst>
          </p:cNvPr>
          <p:cNvSpPr txBox="1"/>
          <p:nvPr/>
        </p:nvSpPr>
        <p:spPr>
          <a:xfrm>
            <a:off x="2616210" y="2764752"/>
            <a:ext cx="7146626" cy="888705"/>
          </a:xfrm>
          <a:prstGeom prst="rect">
            <a:avLst/>
          </a:prstGeom>
          <a:noFill/>
        </p:spPr>
        <p:txBody>
          <a:bodyPr wrap="square" rtlCol="0">
            <a:spAutoFit/>
          </a:bodyPr>
          <a:lstStyle>
            <a:defPPr>
              <a:defRPr lang="en-US"/>
            </a:defPPr>
            <a:lvl1pPr>
              <a:lnSpc>
                <a:spcPct val="150000"/>
              </a:lnSpc>
              <a:defRPr>
                <a:latin typeface="Sinkin Sans 400" pitchFamily="2" charset="77"/>
              </a:defRPr>
            </a:lvl1pPr>
          </a:lstStyle>
          <a:p>
            <a:r>
              <a:rPr lang="en-US" dirty="0" err="1"/>
              <a:t>Cafetiere</a:t>
            </a:r>
            <a:r>
              <a:rPr lang="en-US" dirty="0"/>
              <a:t> coffee is less than half the price of coffee pods</a:t>
            </a:r>
          </a:p>
        </p:txBody>
      </p:sp>
    </p:spTree>
    <p:extLst>
      <p:ext uri="{BB962C8B-B14F-4D97-AF65-F5344CB8AC3E}">
        <p14:creationId xmlns:p14="http://schemas.microsoft.com/office/powerpoint/2010/main" val="1634019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7" y="0"/>
            <a:ext cx="4297660" cy="633706"/>
          </a:xfrm>
        </p:spPr>
        <p:txBody>
          <a:bodyPr>
            <a:noAutofit/>
          </a:bodyPr>
          <a:lstStyle/>
          <a:p>
            <a:r>
              <a:rPr lang="en-US" sz="2800" dirty="0" err="1">
                <a:latin typeface="Courier" pitchFamily="2" charset="0"/>
              </a:rPr>
              <a:t>Cafetiere</a:t>
            </a:r>
            <a:r>
              <a:rPr lang="en-US" sz="2800" dirty="0">
                <a:latin typeface="Courier" pitchFamily="2" charset="0"/>
              </a:rPr>
              <a:t> coffee</a:t>
            </a:r>
          </a:p>
        </p:txBody>
      </p:sp>
      <p:pic>
        <p:nvPicPr>
          <p:cNvPr id="10" name="Picture 9">
            <a:extLst>
              <a:ext uri="{FF2B5EF4-FFF2-40B4-BE49-F238E27FC236}">
                <a16:creationId xmlns:a16="http://schemas.microsoft.com/office/drawing/2014/main" id="{47C14862-BDD6-6449-8563-4C02316E7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063" y="687174"/>
            <a:ext cx="2237509" cy="2211692"/>
          </a:xfrm>
          <a:prstGeom prst="rect">
            <a:avLst/>
          </a:prstGeom>
        </p:spPr>
      </p:pic>
      <p:sp>
        <p:nvSpPr>
          <p:cNvPr id="12" name="TextBox 11">
            <a:extLst>
              <a:ext uri="{FF2B5EF4-FFF2-40B4-BE49-F238E27FC236}">
                <a16:creationId xmlns:a16="http://schemas.microsoft.com/office/drawing/2014/main" id="{746665F7-2F8A-B24D-9897-44D7E8711B6A}"/>
              </a:ext>
            </a:extLst>
          </p:cNvPr>
          <p:cNvSpPr txBox="1"/>
          <p:nvPr/>
        </p:nvSpPr>
        <p:spPr>
          <a:xfrm>
            <a:off x="2424113" y="1548596"/>
            <a:ext cx="7286865" cy="707886"/>
          </a:xfrm>
          <a:prstGeom prst="rect">
            <a:avLst/>
          </a:prstGeom>
          <a:noFill/>
        </p:spPr>
        <p:txBody>
          <a:bodyPr wrap="square" rtlCol="0">
            <a:spAutoFit/>
          </a:bodyPr>
          <a:lstStyle/>
          <a:p>
            <a:r>
              <a:rPr lang="en-US" sz="4000" dirty="0">
                <a:latin typeface="Sinkin Sans 400" pitchFamily="2" charset="77"/>
              </a:rPr>
              <a:t>The scoop with a twist</a:t>
            </a:r>
          </a:p>
        </p:txBody>
      </p:sp>
      <p:pic>
        <p:nvPicPr>
          <p:cNvPr id="3" name="Picture 2">
            <a:extLst>
              <a:ext uri="{FF2B5EF4-FFF2-40B4-BE49-F238E27FC236}">
                <a16:creationId xmlns:a16="http://schemas.microsoft.com/office/drawing/2014/main" id="{F14C166A-5F76-B845-8449-2202C72260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37266" y="61603"/>
            <a:ext cx="3579679" cy="3175744"/>
          </a:xfrm>
          <a:prstGeom prst="rect">
            <a:avLst/>
          </a:prstGeom>
        </p:spPr>
      </p:pic>
      <p:sp>
        <p:nvSpPr>
          <p:cNvPr id="23" name="TextBox 22">
            <a:extLst>
              <a:ext uri="{FF2B5EF4-FFF2-40B4-BE49-F238E27FC236}">
                <a16:creationId xmlns:a16="http://schemas.microsoft.com/office/drawing/2014/main" id="{AAA971BC-B4B4-2641-86D7-92C2E90E2ED7}"/>
              </a:ext>
            </a:extLst>
          </p:cNvPr>
          <p:cNvSpPr txBox="1"/>
          <p:nvPr/>
        </p:nvSpPr>
        <p:spPr>
          <a:xfrm>
            <a:off x="-67760" y="4644506"/>
            <a:ext cx="9257942"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a:t>
            </a:r>
            <a:r>
              <a:rPr lang="en-US" sz="4000" dirty="0">
                <a:latin typeface="Sinkin Sans 400" pitchFamily="2" charset="77"/>
              </a:rPr>
              <a:t> cleans </a:t>
            </a:r>
            <a:r>
              <a:rPr lang="en-US" sz="4000" dirty="0" err="1">
                <a:latin typeface="Sinkin Sans 400" pitchFamily="2" charset="77"/>
              </a:rPr>
              <a:t>cafetieres</a:t>
            </a:r>
            <a:r>
              <a:rPr lang="en-US" sz="4000" dirty="0">
                <a:latin typeface="Sinkin Sans 400" pitchFamily="2" charset="77"/>
              </a:rPr>
              <a:t> easily</a:t>
            </a:r>
          </a:p>
        </p:txBody>
      </p:sp>
      <p:pic>
        <p:nvPicPr>
          <p:cNvPr id="25" name="Picture 24">
            <a:extLst>
              <a:ext uri="{FF2B5EF4-FFF2-40B4-BE49-F238E27FC236}">
                <a16:creationId xmlns:a16="http://schemas.microsoft.com/office/drawing/2014/main" id="{9CBDFD19-A700-4848-9E96-D6B0F28111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958"/>
          <a:stretch/>
        </p:blipFill>
        <p:spPr>
          <a:xfrm>
            <a:off x="8451014" y="3627717"/>
            <a:ext cx="5179280" cy="5026046"/>
          </a:xfrm>
          <a:prstGeom prst="rect">
            <a:avLst/>
          </a:prstGeom>
        </p:spPr>
      </p:pic>
      <p:sp>
        <p:nvSpPr>
          <p:cNvPr id="27" name="TextBox 26">
            <a:extLst>
              <a:ext uri="{FF2B5EF4-FFF2-40B4-BE49-F238E27FC236}">
                <a16:creationId xmlns:a16="http://schemas.microsoft.com/office/drawing/2014/main" id="{95AC55BC-1B7B-4447-940F-45BB8488D2B5}"/>
              </a:ext>
            </a:extLst>
          </p:cNvPr>
          <p:cNvSpPr txBox="1"/>
          <p:nvPr/>
        </p:nvSpPr>
        <p:spPr>
          <a:xfrm>
            <a:off x="118101" y="3059668"/>
            <a:ext cx="1616363" cy="646331"/>
          </a:xfrm>
          <a:prstGeom prst="rect">
            <a:avLst/>
          </a:prstGeom>
          <a:noFill/>
          <a:ln w="28575">
            <a:solidFill>
              <a:schemeClr val="tx1"/>
            </a:solidFill>
          </a:ln>
        </p:spPr>
        <p:txBody>
          <a:bodyPr wrap="square" rtlCol="0">
            <a:spAutoFit/>
          </a:bodyPr>
          <a:lstStyle>
            <a:defPPr>
              <a:defRPr lang="en-US"/>
            </a:defPPr>
            <a:lvl1pPr algn="ctr">
              <a:defRPr>
                <a:latin typeface="Sinkin Sans 400" pitchFamily="2" charset="77"/>
              </a:defRPr>
            </a:lvl1pPr>
          </a:lstStyle>
          <a:p>
            <a:r>
              <a:rPr lang="en-US" dirty="0"/>
              <a:t>Home</a:t>
            </a:r>
          </a:p>
          <a:p>
            <a:endParaRPr lang="en-US" dirty="0"/>
          </a:p>
        </p:txBody>
      </p:sp>
      <p:sp>
        <p:nvSpPr>
          <p:cNvPr id="28" name="TextBox 27">
            <a:extLst>
              <a:ext uri="{FF2B5EF4-FFF2-40B4-BE49-F238E27FC236}">
                <a16:creationId xmlns:a16="http://schemas.microsoft.com/office/drawing/2014/main" id="{7350DD04-6C37-7F41-BF3F-B0C982552292}"/>
              </a:ext>
            </a:extLst>
          </p:cNvPr>
          <p:cNvSpPr txBox="1"/>
          <p:nvPr/>
        </p:nvSpPr>
        <p:spPr>
          <a:xfrm>
            <a:off x="8762031" y="304848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FAQs</a:t>
            </a:r>
          </a:p>
          <a:p>
            <a:pPr algn="ctr"/>
            <a:endParaRPr lang="en-US" dirty="0">
              <a:latin typeface="Sinkin Sans 400" pitchFamily="2" charset="77"/>
            </a:endParaRPr>
          </a:p>
        </p:txBody>
      </p:sp>
      <p:sp>
        <p:nvSpPr>
          <p:cNvPr id="29" name="TextBox 28">
            <a:extLst>
              <a:ext uri="{FF2B5EF4-FFF2-40B4-BE49-F238E27FC236}">
                <a16:creationId xmlns:a16="http://schemas.microsoft.com/office/drawing/2014/main" id="{70E5DAF9-2FFA-CC47-9684-7E34DF555EA6}"/>
              </a:ext>
            </a:extLst>
          </p:cNvPr>
          <p:cNvSpPr txBox="1"/>
          <p:nvPr/>
        </p:nvSpPr>
        <p:spPr>
          <a:xfrm>
            <a:off x="5304459" y="3059668"/>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Recycle &amp; compost</a:t>
            </a:r>
          </a:p>
        </p:txBody>
      </p:sp>
      <p:sp>
        <p:nvSpPr>
          <p:cNvPr id="30" name="TextBox 29">
            <a:extLst>
              <a:ext uri="{FF2B5EF4-FFF2-40B4-BE49-F238E27FC236}">
                <a16:creationId xmlns:a16="http://schemas.microsoft.com/office/drawing/2014/main" id="{FA5196F3-8363-F04F-BE95-2A5B8FCEBE37}"/>
              </a:ext>
            </a:extLst>
          </p:cNvPr>
          <p:cNvSpPr txBox="1"/>
          <p:nvPr/>
        </p:nvSpPr>
        <p:spPr>
          <a:xfrm>
            <a:off x="1846887" y="3048347"/>
            <a:ext cx="1616363" cy="646331"/>
          </a:xfrm>
          <a:prstGeom prst="rect">
            <a:avLst/>
          </a:prstGeom>
          <a:noFill/>
          <a:ln w="76200">
            <a:solidFill>
              <a:srgbClr val="BF1E6A"/>
            </a:solidFill>
          </a:ln>
        </p:spPr>
        <p:txBody>
          <a:bodyPr wrap="square" rtlCol="0">
            <a:spAutoFit/>
          </a:bodyPr>
          <a:lstStyle>
            <a:defPPr>
              <a:defRPr lang="en-US"/>
            </a:defPPr>
            <a:lvl1pPr algn="ctr">
              <a:defRPr>
                <a:latin typeface="Sinkin Sans 400" pitchFamily="2" charset="77"/>
              </a:defRPr>
            </a:lvl1pPr>
          </a:lstStyle>
          <a:p>
            <a:r>
              <a:rPr lang="en-US" dirty="0" err="1"/>
              <a:t>Cafetiere</a:t>
            </a:r>
            <a:r>
              <a:rPr lang="en-US" dirty="0"/>
              <a:t> coffee</a:t>
            </a:r>
          </a:p>
        </p:txBody>
      </p:sp>
      <p:sp>
        <p:nvSpPr>
          <p:cNvPr id="31" name="TextBox 30">
            <a:extLst>
              <a:ext uri="{FF2B5EF4-FFF2-40B4-BE49-F238E27FC236}">
                <a16:creationId xmlns:a16="http://schemas.microsoft.com/office/drawing/2014/main" id="{339C5DB4-5460-6F49-8BA6-1913B75AEE65}"/>
              </a:ext>
            </a:extLst>
          </p:cNvPr>
          <p:cNvSpPr txBox="1"/>
          <p:nvPr/>
        </p:nvSpPr>
        <p:spPr>
          <a:xfrm>
            <a:off x="10490815" y="3049550"/>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Shop</a:t>
            </a:r>
          </a:p>
          <a:p>
            <a:pPr algn="ctr"/>
            <a:endParaRPr lang="en-US" dirty="0">
              <a:latin typeface="Sinkin Sans 400" pitchFamily="2" charset="77"/>
            </a:endParaRPr>
          </a:p>
        </p:txBody>
      </p:sp>
      <p:sp>
        <p:nvSpPr>
          <p:cNvPr id="32" name="TextBox 31">
            <a:extLst>
              <a:ext uri="{FF2B5EF4-FFF2-40B4-BE49-F238E27FC236}">
                <a16:creationId xmlns:a16="http://schemas.microsoft.com/office/drawing/2014/main" id="{5987A6D6-CFF7-2047-8771-FD8A1BC7A7E1}"/>
              </a:ext>
            </a:extLst>
          </p:cNvPr>
          <p:cNvSpPr txBox="1"/>
          <p:nvPr/>
        </p:nvSpPr>
        <p:spPr>
          <a:xfrm>
            <a:off x="3575673" y="3058654"/>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Mess free cleaning</a:t>
            </a:r>
          </a:p>
        </p:txBody>
      </p:sp>
      <p:sp>
        <p:nvSpPr>
          <p:cNvPr id="33" name="TextBox 32">
            <a:extLst>
              <a:ext uri="{FF2B5EF4-FFF2-40B4-BE49-F238E27FC236}">
                <a16:creationId xmlns:a16="http://schemas.microsoft.com/office/drawing/2014/main" id="{2A7AA11B-0778-594D-9542-A9C97BC8E093}"/>
              </a:ext>
            </a:extLst>
          </p:cNvPr>
          <p:cNvSpPr txBox="1"/>
          <p:nvPr/>
        </p:nvSpPr>
        <p:spPr>
          <a:xfrm>
            <a:off x="7033245" y="3069059"/>
            <a:ext cx="1616363" cy="646331"/>
          </a:xfrm>
          <a:prstGeom prst="rect">
            <a:avLst/>
          </a:prstGeom>
          <a:noFill/>
          <a:ln w="28575">
            <a:solidFill>
              <a:schemeClr val="tx1"/>
            </a:solidFill>
          </a:ln>
        </p:spPr>
        <p:txBody>
          <a:bodyPr wrap="square" rtlCol="0">
            <a:spAutoFit/>
          </a:bodyPr>
          <a:lstStyle/>
          <a:p>
            <a:pPr algn="ctr"/>
            <a:r>
              <a:rPr lang="en-US" dirty="0">
                <a:latin typeface="Sinkin Sans 400" pitchFamily="2" charset="77"/>
              </a:rPr>
              <a:t>Block free sinks</a:t>
            </a:r>
          </a:p>
        </p:txBody>
      </p:sp>
      <p:pic>
        <p:nvPicPr>
          <p:cNvPr id="20" name="Picture 19">
            <a:extLst>
              <a:ext uri="{FF2B5EF4-FFF2-40B4-BE49-F238E27FC236}">
                <a16:creationId xmlns:a16="http://schemas.microsoft.com/office/drawing/2014/main" id="{F5AA7FF5-5F61-EB47-AB31-D4043715C0C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9794" y="61603"/>
            <a:ext cx="550531" cy="550531"/>
          </a:xfrm>
          <a:prstGeom prst="rect">
            <a:avLst/>
          </a:prstGeom>
        </p:spPr>
      </p:pic>
      <p:pic>
        <p:nvPicPr>
          <p:cNvPr id="21" name="Picture 20">
            <a:extLst>
              <a:ext uri="{FF2B5EF4-FFF2-40B4-BE49-F238E27FC236}">
                <a16:creationId xmlns:a16="http://schemas.microsoft.com/office/drawing/2014/main" id="{CAC78A8E-7432-E64B-A069-C9E5D881ABD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9542" y="61603"/>
            <a:ext cx="549861" cy="549861"/>
          </a:xfrm>
          <a:prstGeom prst="rect">
            <a:avLst/>
          </a:prstGeom>
        </p:spPr>
      </p:pic>
      <p:pic>
        <p:nvPicPr>
          <p:cNvPr id="24" name="Picture 23">
            <a:extLst>
              <a:ext uri="{FF2B5EF4-FFF2-40B4-BE49-F238E27FC236}">
                <a16:creationId xmlns:a16="http://schemas.microsoft.com/office/drawing/2014/main" id="{59137B26-847E-CA44-99F7-66E212AD68B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80708" y="51918"/>
            <a:ext cx="551703" cy="551703"/>
          </a:xfrm>
          <a:prstGeom prst="rect">
            <a:avLst/>
          </a:prstGeom>
        </p:spPr>
      </p:pic>
    </p:spTree>
    <p:extLst>
      <p:ext uri="{BB962C8B-B14F-4D97-AF65-F5344CB8AC3E}">
        <p14:creationId xmlns:p14="http://schemas.microsoft.com/office/powerpoint/2010/main" val="2720561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EF05E6-D7EE-6642-A45D-B694C8FD07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67836" y="1639268"/>
            <a:ext cx="3802204" cy="2535382"/>
          </a:xfrm>
          <a:prstGeom prst="rect">
            <a:avLst/>
          </a:prstGeom>
        </p:spPr>
      </p:pic>
      <p:sp>
        <p:nvSpPr>
          <p:cNvPr id="3" name="Content Placeholder 2">
            <a:extLst>
              <a:ext uri="{FF2B5EF4-FFF2-40B4-BE49-F238E27FC236}">
                <a16:creationId xmlns:a16="http://schemas.microsoft.com/office/drawing/2014/main" id="{1834817D-5F67-E244-94F6-3F6931ED5F12}"/>
              </a:ext>
            </a:extLst>
          </p:cNvPr>
          <p:cNvSpPr>
            <a:spLocks noGrp="1"/>
          </p:cNvSpPr>
          <p:nvPr>
            <p:ph idx="1"/>
          </p:nvPr>
        </p:nvSpPr>
        <p:spPr>
          <a:xfrm>
            <a:off x="407988" y="2748296"/>
            <a:ext cx="7640782" cy="3607398"/>
          </a:xfrm>
          <a:noFill/>
        </p:spPr>
        <p:txBody>
          <a:bodyPr wrap="square" rtlCol="0">
            <a:spAutoFit/>
          </a:bodyPr>
          <a:lstStyle/>
          <a:p>
            <a:pPr marL="0" indent="0">
              <a:lnSpc>
                <a:spcPct val="150000"/>
              </a:lnSpc>
              <a:buNone/>
            </a:pPr>
            <a:r>
              <a:rPr lang="en-GB" sz="1800" dirty="0">
                <a:latin typeface="Sinkin Sans 400" pitchFamily="2" charset="77"/>
              </a:rPr>
              <a:t>Warm </a:t>
            </a:r>
            <a:r>
              <a:rPr lang="en-GB" sz="1800" dirty="0" err="1">
                <a:latin typeface="Sinkin Sans 400" pitchFamily="2" charset="77"/>
              </a:rPr>
              <a:t>cafetiere</a:t>
            </a:r>
            <a:r>
              <a:rPr lang="en-GB" sz="1800" dirty="0">
                <a:latin typeface="Sinkin Sans 400" pitchFamily="2" charset="77"/>
              </a:rPr>
              <a:t> with hot water</a:t>
            </a:r>
          </a:p>
          <a:p>
            <a:pPr marL="0" indent="0">
              <a:lnSpc>
                <a:spcPct val="150000"/>
              </a:lnSpc>
              <a:buNone/>
            </a:pPr>
            <a:r>
              <a:rPr lang="en-GB" sz="1800" dirty="0">
                <a:latin typeface="Sinkin Sans 400" pitchFamily="2" charset="77"/>
              </a:rPr>
              <a:t>Add coarse ground coffee to your taste </a:t>
            </a:r>
          </a:p>
          <a:p>
            <a:pPr marL="0" indent="0">
              <a:lnSpc>
                <a:spcPct val="150000"/>
              </a:lnSpc>
              <a:buNone/>
            </a:pPr>
            <a:r>
              <a:rPr lang="en-GB" sz="1800" dirty="0">
                <a:latin typeface="Sinkin Sans 400" pitchFamily="2" charset="77"/>
              </a:rPr>
              <a:t>Pour over hot water</a:t>
            </a:r>
          </a:p>
          <a:p>
            <a:pPr marL="0" indent="0">
              <a:lnSpc>
                <a:spcPct val="150000"/>
              </a:lnSpc>
              <a:buNone/>
            </a:pPr>
            <a:r>
              <a:rPr lang="en-GB" sz="1800" dirty="0">
                <a:latin typeface="Sinkin Sans 400" pitchFamily="2" charset="77"/>
              </a:rPr>
              <a:t>Stir</a:t>
            </a:r>
            <a:br>
              <a:rPr lang="en-GB" sz="1800" dirty="0">
                <a:latin typeface="Sinkin Sans 400" pitchFamily="2" charset="77"/>
              </a:rPr>
            </a:br>
            <a:r>
              <a:rPr lang="en-GB" sz="1800" dirty="0">
                <a:latin typeface="Sinkin Sans 400" pitchFamily="2" charset="77"/>
              </a:rPr>
              <a:t>Let it stand for about 4 minutes</a:t>
            </a:r>
          </a:p>
          <a:p>
            <a:pPr marL="0" indent="0">
              <a:lnSpc>
                <a:spcPct val="150000"/>
              </a:lnSpc>
              <a:buNone/>
            </a:pPr>
            <a:r>
              <a:rPr lang="en-GB" sz="1800" dirty="0">
                <a:latin typeface="Sinkin Sans 400" pitchFamily="2" charset="77"/>
              </a:rPr>
              <a:t>Plunge down slowly</a:t>
            </a:r>
          </a:p>
          <a:p>
            <a:pPr marL="0" indent="0">
              <a:lnSpc>
                <a:spcPct val="150000"/>
              </a:lnSpc>
              <a:buNone/>
            </a:pPr>
            <a:r>
              <a:rPr lang="en-GB" sz="1800" dirty="0">
                <a:latin typeface="Sinkin Sans 400" pitchFamily="2" charset="77"/>
              </a:rPr>
              <a:t>Pour and enjoy</a:t>
            </a:r>
            <a:endParaRPr lang="en-US" sz="1800" dirty="0">
              <a:latin typeface="Sinkin Sans 400" pitchFamily="2" charset="77"/>
            </a:endParaRPr>
          </a:p>
        </p:txBody>
      </p:sp>
      <p:sp>
        <p:nvSpPr>
          <p:cNvPr id="4" name="Title 3">
            <a:extLst>
              <a:ext uri="{FF2B5EF4-FFF2-40B4-BE49-F238E27FC236}">
                <a16:creationId xmlns:a16="http://schemas.microsoft.com/office/drawing/2014/main" id="{2F07FEF0-EEFA-C347-B6BC-5A7692C82681}"/>
              </a:ext>
            </a:extLst>
          </p:cNvPr>
          <p:cNvSpPr>
            <a:spLocks noGrp="1"/>
          </p:cNvSpPr>
          <p:nvPr>
            <p:ph type="title"/>
          </p:nvPr>
        </p:nvSpPr>
        <p:spPr>
          <a:xfrm>
            <a:off x="37296" y="0"/>
            <a:ext cx="7461925" cy="633706"/>
          </a:xfrm>
        </p:spPr>
        <p:txBody>
          <a:bodyPr>
            <a:noAutofit/>
          </a:bodyPr>
          <a:lstStyle/>
          <a:p>
            <a:r>
              <a:rPr lang="en-US" sz="2800" dirty="0" err="1">
                <a:latin typeface="Courier" pitchFamily="2" charset="0"/>
              </a:rPr>
              <a:t>Cafetiere</a:t>
            </a:r>
            <a:r>
              <a:rPr lang="en-US" sz="2800" dirty="0">
                <a:latin typeface="Courier" pitchFamily="2" charset="0"/>
              </a:rPr>
              <a:t> coffee/ scroll down</a:t>
            </a:r>
          </a:p>
        </p:txBody>
      </p:sp>
      <p:sp>
        <p:nvSpPr>
          <p:cNvPr id="5" name="TextBox 4">
            <a:extLst>
              <a:ext uri="{FF2B5EF4-FFF2-40B4-BE49-F238E27FC236}">
                <a16:creationId xmlns:a16="http://schemas.microsoft.com/office/drawing/2014/main" id="{F08C1760-7451-5642-9DAB-C9B489510A08}"/>
              </a:ext>
            </a:extLst>
          </p:cNvPr>
          <p:cNvSpPr txBox="1"/>
          <p:nvPr/>
        </p:nvSpPr>
        <p:spPr>
          <a:xfrm>
            <a:off x="9642764" y="4152538"/>
            <a:ext cx="2052700" cy="1569660"/>
          </a:xfrm>
          <a:prstGeom prst="rect">
            <a:avLst/>
          </a:prstGeom>
          <a:noFill/>
        </p:spPr>
        <p:txBody>
          <a:bodyPr wrap="square" rtlCol="0">
            <a:spAutoFit/>
          </a:bodyPr>
          <a:lstStyle/>
          <a:p>
            <a:r>
              <a:rPr lang="en-US" sz="2400" b="1" dirty="0">
                <a:solidFill>
                  <a:srgbClr val="ED0007"/>
                </a:solidFill>
                <a:latin typeface="Courier" pitchFamily="2" charset="0"/>
              </a:rPr>
              <a:t>Perfect </a:t>
            </a:r>
            <a:r>
              <a:rPr lang="en-US" sz="2400" b="1" dirty="0" err="1">
                <a:solidFill>
                  <a:srgbClr val="ED0007"/>
                </a:solidFill>
                <a:latin typeface="Courier" pitchFamily="2" charset="0"/>
              </a:rPr>
              <a:t>cafetiere</a:t>
            </a:r>
            <a:r>
              <a:rPr lang="en-US" sz="2400" b="1" dirty="0">
                <a:solidFill>
                  <a:srgbClr val="ED0007"/>
                </a:solidFill>
                <a:latin typeface="Courier" pitchFamily="2" charset="0"/>
              </a:rPr>
              <a:t> coffee image</a:t>
            </a:r>
          </a:p>
        </p:txBody>
      </p:sp>
      <p:sp>
        <p:nvSpPr>
          <p:cNvPr id="7" name="TextBox 6">
            <a:extLst>
              <a:ext uri="{FF2B5EF4-FFF2-40B4-BE49-F238E27FC236}">
                <a16:creationId xmlns:a16="http://schemas.microsoft.com/office/drawing/2014/main" id="{A2FA7528-884F-084C-91A3-2CA423E77223}"/>
              </a:ext>
            </a:extLst>
          </p:cNvPr>
          <p:cNvSpPr txBox="1"/>
          <p:nvPr/>
        </p:nvSpPr>
        <p:spPr>
          <a:xfrm>
            <a:off x="0" y="720526"/>
            <a:ext cx="9466921" cy="707886"/>
          </a:xfrm>
          <a:prstGeom prst="rect">
            <a:avLst/>
          </a:prstGeom>
          <a:noFill/>
        </p:spPr>
        <p:txBody>
          <a:bodyPr wrap="square" rtlCol="0">
            <a:spAutoFit/>
          </a:bodyPr>
          <a:lstStyle/>
          <a:p>
            <a:r>
              <a:rPr lang="en-US" sz="4000" dirty="0" err="1">
                <a:latin typeface="Sinkin Sans 400" pitchFamily="2" charset="77"/>
              </a:rPr>
              <a:t>Scoof</a:t>
            </a:r>
            <a:r>
              <a:rPr lang="en-US" sz="4000" baseline="30000" dirty="0">
                <a:latin typeface="Sinkin Sans 400" pitchFamily="2" charset="77"/>
              </a:rPr>
              <a:t>®</a:t>
            </a:r>
            <a:r>
              <a:rPr lang="en-US" sz="4000" dirty="0">
                <a:latin typeface="Sinkin Sans 400" pitchFamily="2" charset="77"/>
              </a:rPr>
              <a:t> cleans </a:t>
            </a:r>
            <a:r>
              <a:rPr lang="en-US" sz="4000" dirty="0" err="1">
                <a:latin typeface="Sinkin Sans 400" pitchFamily="2" charset="77"/>
              </a:rPr>
              <a:t>cafetieres</a:t>
            </a:r>
            <a:r>
              <a:rPr lang="en-US" sz="4000" dirty="0">
                <a:latin typeface="Sinkin Sans 400" pitchFamily="2" charset="77"/>
              </a:rPr>
              <a:t> easily</a:t>
            </a:r>
          </a:p>
        </p:txBody>
      </p:sp>
      <p:sp>
        <p:nvSpPr>
          <p:cNvPr id="8" name="TextBox 7">
            <a:extLst>
              <a:ext uri="{FF2B5EF4-FFF2-40B4-BE49-F238E27FC236}">
                <a16:creationId xmlns:a16="http://schemas.microsoft.com/office/drawing/2014/main" id="{C1021BCE-93DE-524E-9E3B-18FDF7A18541}"/>
              </a:ext>
            </a:extLst>
          </p:cNvPr>
          <p:cNvSpPr txBox="1"/>
          <p:nvPr/>
        </p:nvSpPr>
        <p:spPr>
          <a:xfrm>
            <a:off x="2625931" y="2025843"/>
            <a:ext cx="4495305" cy="473206"/>
          </a:xfrm>
          <a:prstGeom prst="rect">
            <a:avLst/>
          </a:prstGeom>
          <a:noFill/>
        </p:spPr>
        <p:txBody>
          <a:bodyPr wrap="square" rtlCol="0">
            <a:spAutoFit/>
          </a:bodyPr>
          <a:lstStyle>
            <a:defPPr>
              <a:defRPr lang="en-US"/>
            </a:defPPr>
            <a:lvl1pPr>
              <a:lnSpc>
                <a:spcPct val="150000"/>
              </a:lnSpc>
              <a:defRPr>
                <a:latin typeface="Sinkin Sans 400" pitchFamily="2" charset="77"/>
              </a:defRPr>
            </a:lvl1pPr>
          </a:lstStyle>
          <a:p>
            <a:r>
              <a:rPr lang="en-US" dirty="0"/>
              <a:t>Simple steps to perfect coffee</a:t>
            </a:r>
          </a:p>
        </p:txBody>
      </p:sp>
      <p:pic>
        <p:nvPicPr>
          <p:cNvPr id="9" name="Picture 8">
            <a:extLst>
              <a:ext uri="{FF2B5EF4-FFF2-40B4-BE49-F238E27FC236}">
                <a16:creationId xmlns:a16="http://schemas.microsoft.com/office/drawing/2014/main" id="{1CE573BA-B9D0-2845-A8E7-5F7316D53E1D}"/>
              </a:ext>
            </a:extLst>
          </p:cNvPr>
          <p:cNvPicPr>
            <a:picLocks noChangeAspect="1"/>
          </p:cNvPicPr>
          <p:nvPr/>
        </p:nvPicPr>
        <p:blipFill>
          <a:blip r:embed="rId3"/>
          <a:stretch>
            <a:fillRect/>
          </a:stretch>
        </p:blipFill>
        <p:spPr>
          <a:xfrm>
            <a:off x="8370784" y="-2164599"/>
            <a:ext cx="5161970" cy="5161970"/>
          </a:xfrm>
          <a:prstGeom prst="rect">
            <a:avLst/>
          </a:prstGeom>
        </p:spPr>
      </p:pic>
      <p:sp>
        <p:nvSpPr>
          <p:cNvPr id="10" name="TextBox 9">
            <a:extLst>
              <a:ext uri="{FF2B5EF4-FFF2-40B4-BE49-F238E27FC236}">
                <a16:creationId xmlns:a16="http://schemas.microsoft.com/office/drawing/2014/main" id="{3F707F1B-5595-8645-A236-516BEDB72963}"/>
              </a:ext>
            </a:extLst>
          </p:cNvPr>
          <p:cNvSpPr txBox="1"/>
          <p:nvPr/>
        </p:nvSpPr>
        <p:spPr>
          <a:xfrm>
            <a:off x="6716095" y="2323191"/>
            <a:ext cx="1332675" cy="1546577"/>
          </a:xfrm>
          <a:prstGeom prst="rect">
            <a:avLst/>
          </a:prstGeom>
          <a:noFill/>
          <a:ln>
            <a:solidFill>
              <a:schemeClr val="tx1"/>
            </a:solidFill>
          </a:ln>
        </p:spPr>
        <p:txBody>
          <a:bodyPr wrap="square" rtlCol="0">
            <a:spAutoFit/>
          </a:bodyPr>
          <a:lstStyle/>
          <a:p>
            <a:r>
              <a:rPr lang="en-GB" sz="1050" dirty="0">
                <a:latin typeface="Sinkin Sans 400" pitchFamily="2" charset="77"/>
              </a:rPr>
              <a:t>E.g. 4 x 10g scoops of coarse ground coffee per 1 litre (8 cup) </a:t>
            </a:r>
            <a:r>
              <a:rPr lang="en-GB" sz="1050" dirty="0" err="1">
                <a:latin typeface="Sinkin Sans 400" pitchFamily="2" charset="77"/>
              </a:rPr>
              <a:t>cafetiere</a:t>
            </a:r>
            <a:r>
              <a:rPr lang="en-GB" sz="1050" dirty="0">
                <a:latin typeface="Sinkin Sans 400" pitchFamily="2" charset="77"/>
              </a:rPr>
              <a:t>. Makes 3 large cups or 8 espresso cups</a:t>
            </a:r>
          </a:p>
        </p:txBody>
      </p:sp>
      <p:pic>
        <p:nvPicPr>
          <p:cNvPr id="11" name="Picture 10">
            <a:extLst>
              <a:ext uri="{FF2B5EF4-FFF2-40B4-BE49-F238E27FC236}">
                <a16:creationId xmlns:a16="http://schemas.microsoft.com/office/drawing/2014/main" id="{AA018C92-B807-3441-977C-D1396DA21B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36336" y="3356045"/>
            <a:ext cx="325571" cy="325571"/>
          </a:xfrm>
          <a:prstGeom prst="rect">
            <a:avLst/>
          </a:prstGeom>
        </p:spPr>
      </p:pic>
      <p:cxnSp>
        <p:nvCxnSpPr>
          <p:cNvPr id="13" name="Straight Connector 12">
            <a:extLst>
              <a:ext uri="{FF2B5EF4-FFF2-40B4-BE49-F238E27FC236}">
                <a16:creationId xmlns:a16="http://schemas.microsoft.com/office/drawing/2014/main" id="{B7A7B44D-477A-134E-80AE-26E464BE8B42}"/>
              </a:ext>
            </a:extLst>
          </p:cNvPr>
          <p:cNvCxnSpPr>
            <a:cxnSpLocks/>
            <a:endCxn id="10" idx="1"/>
          </p:cNvCxnSpPr>
          <p:nvPr/>
        </p:nvCxnSpPr>
        <p:spPr>
          <a:xfrm flipV="1">
            <a:off x="5961907" y="3096480"/>
            <a:ext cx="754188" cy="422351"/>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DDB4345-2ACE-3A46-9737-4D2A73CF56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73685" y="3951022"/>
            <a:ext cx="325571" cy="325571"/>
          </a:xfrm>
          <a:prstGeom prst="rect">
            <a:avLst/>
          </a:prstGeom>
        </p:spPr>
      </p:pic>
      <p:sp>
        <p:nvSpPr>
          <p:cNvPr id="17" name="TextBox 16">
            <a:extLst>
              <a:ext uri="{FF2B5EF4-FFF2-40B4-BE49-F238E27FC236}">
                <a16:creationId xmlns:a16="http://schemas.microsoft.com/office/drawing/2014/main" id="{BE1AB61D-1FDF-9843-A085-78A30E953995}"/>
              </a:ext>
            </a:extLst>
          </p:cNvPr>
          <p:cNvSpPr txBox="1"/>
          <p:nvPr/>
        </p:nvSpPr>
        <p:spPr>
          <a:xfrm>
            <a:off x="6716095" y="3920243"/>
            <a:ext cx="1332675" cy="1061829"/>
          </a:xfrm>
          <a:prstGeom prst="rect">
            <a:avLst/>
          </a:prstGeom>
          <a:noFill/>
          <a:ln>
            <a:solidFill>
              <a:schemeClr val="tx1"/>
            </a:solidFill>
          </a:ln>
        </p:spPr>
        <p:txBody>
          <a:bodyPr wrap="square" rtlCol="0">
            <a:spAutoFit/>
          </a:bodyPr>
          <a:lstStyle/>
          <a:p>
            <a:r>
              <a:rPr lang="en-GB" sz="1050" dirty="0">
                <a:latin typeface="Sinkin Sans 400" pitchFamily="2" charset="77"/>
              </a:rPr>
              <a:t>Leave to cool just below boiling point is best to avoid coffee being scalded</a:t>
            </a:r>
          </a:p>
        </p:txBody>
      </p:sp>
      <p:cxnSp>
        <p:nvCxnSpPr>
          <p:cNvPr id="19" name="Straight Connector 18">
            <a:extLst>
              <a:ext uri="{FF2B5EF4-FFF2-40B4-BE49-F238E27FC236}">
                <a16:creationId xmlns:a16="http://schemas.microsoft.com/office/drawing/2014/main" id="{C64A0601-A31F-D447-830F-85F64295CC97}"/>
              </a:ext>
            </a:extLst>
          </p:cNvPr>
          <p:cNvCxnSpPr>
            <a:cxnSpLocks/>
          </p:cNvCxnSpPr>
          <p:nvPr/>
        </p:nvCxnSpPr>
        <p:spPr>
          <a:xfrm>
            <a:off x="3444719" y="4113808"/>
            <a:ext cx="3271376" cy="3873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D06D7E9-A417-BC4E-BD61-CA4CA4383888}"/>
              </a:ext>
            </a:extLst>
          </p:cNvPr>
          <p:cNvSpPr txBox="1"/>
          <p:nvPr/>
        </p:nvSpPr>
        <p:spPr>
          <a:xfrm>
            <a:off x="6716095" y="5077971"/>
            <a:ext cx="1332675" cy="1061829"/>
          </a:xfrm>
          <a:prstGeom prst="rect">
            <a:avLst/>
          </a:prstGeom>
          <a:noFill/>
          <a:ln>
            <a:solidFill>
              <a:schemeClr val="tx1"/>
            </a:solidFill>
          </a:ln>
        </p:spPr>
        <p:txBody>
          <a:bodyPr wrap="square" rtlCol="0">
            <a:spAutoFit/>
          </a:bodyPr>
          <a:lstStyle/>
          <a:p>
            <a:r>
              <a:rPr lang="en-GB" sz="1050" dirty="0">
                <a:latin typeface="Sinkin Sans 400" pitchFamily="2" charset="77"/>
              </a:rPr>
              <a:t>Stirring with a wooden spoon lets the flavour infuse easily  - add will not break the pot!</a:t>
            </a:r>
          </a:p>
        </p:txBody>
      </p:sp>
      <p:pic>
        <p:nvPicPr>
          <p:cNvPr id="22" name="Picture 21">
            <a:extLst>
              <a:ext uri="{FF2B5EF4-FFF2-40B4-BE49-F238E27FC236}">
                <a16:creationId xmlns:a16="http://schemas.microsoft.com/office/drawing/2014/main" id="{D77B98BE-C680-4C45-A052-4457AFCBFC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8639" y="4477673"/>
            <a:ext cx="325571" cy="325571"/>
          </a:xfrm>
          <a:prstGeom prst="rect">
            <a:avLst/>
          </a:prstGeom>
        </p:spPr>
      </p:pic>
      <p:cxnSp>
        <p:nvCxnSpPr>
          <p:cNvPr id="23" name="Straight Connector 22">
            <a:extLst>
              <a:ext uri="{FF2B5EF4-FFF2-40B4-BE49-F238E27FC236}">
                <a16:creationId xmlns:a16="http://schemas.microsoft.com/office/drawing/2014/main" id="{B6911179-902E-BB4A-B687-7EE276A09B35}"/>
              </a:ext>
            </a:extLst>
          </p:cNvPr>
          <p:cNvCxnSpPr>
            <a:cxnSpLocks/>
            <a:endCxn id="21" idx="1"/>
          </p:cNvCxnSpPr>
          <p:nvPr/>
        </p:nvCxnSpPr>
        <p:spPr>
          <a:xfrm>
            <a:off x="1422400" y="4669076"/>
            <a:ext cx="5293695" cy="9398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57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2B86E-BBC1-4C4F-9A9E-7BF4418DE8AF}"/>
              </a:ext>
            </a:extLst>
          </p:cNvPr>
          <p:cNvSpPr>
            <a:spLocks noGrp="1"/>
          </p:cNvSpPr>
          <p:nvPr>
            <p:ph type="title"/>
          </p:nvPr>
        </p:nvSpPr>
        <p:spPr>
          <a:xfrm>
            <a:off x="37296" y="0"/>
            <a:ext cx="7461925" cy="633706"/>
          </a:xfrm>
        </p:spPr>
        <p:txBody>
          <a:bodyPr>
            <a:noAutofit/>
          </a:bodyPr>
          <a:lstStyle/>
          <a:p>
            <a:r>
              <a:rPr lang="en-US" sz="2800" dirty="0" err="1">
                <a:latin typeface="Courier" pitchFamily="2" charset="0"/>
              </a:rPr>
              <a:t>Cafetiere</a:t>
            </a:r>
            <a:r>
              <a:rPr lang="en-US" sz="2800" dirty="0">
                <a:latin typeface="Courier" pitchFamily="2" charset="0"/>
              </a:rPr>
              <a:t> coffee/ scroll down</a:t>
            </a:r>
          </a:p>
        </p:txBody>
      </p:sp>
      <p:sp>
        <p:nvSpPr>
          <p:cNvPr id="8" name="Rectangle 7">
            <a:extLst>
              <a:ext uri="{FF2B5EF4-FFF2-40B4-BE49-F238E27FC236}">
                <a16:creationId xmlns:a16="http://schemas.microsoft.com/office/drawing/2014/main" id="{9C95E293-EBA4-9D4B-8F76-F14A69F48A08}"/>
              </a:ext>
            </a:extLst>
          </p:cNvPr>
          <p:cNvSpPr/>
          <p:nvPr/>
        </p:nvSpPr>
        <p:spPr>
          <a:xfrm>
            <a:off x="8329331" y="2952450"/>
            <a:ext cx="3811060" cy="584775"/>
          </a:xfrm>
          <a:prstGeom prst="rect">
            <a:avLst/>
          </a:prstGeom>
          <a:noFill/>
        </p:spPr>
        <p:txBody>
          <a:bodyPr wrap="square" rtlCol="0">
            <a:spAutoFit/>
          </a:bodyPr>
          <a:lstStyle/>
          <a:p>
            <a:r>
              <a:rPr lang="en-US" sz="3200" dirty="0" err="1">
                <a:latin typeface="Sinkin Sans 400" pitchFamily="2" charset="77"/>
              </a:rPr>
              <a:t>Kaffeebereiter</a:t>
            </a:r>
            <a:endParaRPr lang="en-US" sz="3200" dirty="0">
              <a:latin typeface="Sinkin Sans 400" pitchFamily="2" charset="77"/>
            </a:endParaRPr>
          </a:p>
        </p:txBody>
      </p:sp>
      <p:sp>
        <p:nvSpPr>
          <p:cNvPr id="9" name="Rectangle 8">
            <a:extLst>
              <a:ext uri="{FF2B5EF4-FFF2-40B4-BE49-F238E27FC236}">
                <a16:creationId xmlns:a16="http://schemas.microsoft.com/office/drawing/2014/main" id="{91CFFF08-6FC1-C64A-9009-876FEA8C9603}"/>
              </a:ext>
            </a:extLst>
          </p:cNvPr>
          <p:cNvSpPr/>
          <p:nvPr/>
        </p:nvSpPr>
        <p:spPr>
          <a:xfrm>
            <a:off x="894474" y="5173468"/>
            <a:ext cx="4110979" cy="584775"/>
          </a:xfrm>
          <a:prstGeom prst="rect">
            <a:avLst/>
          </a:prstGeom>
          <a:noFill/>
        </p:spPr>
        <p:txBody>
          <a:bodyPr wrap="square" rtlCol="0">
            <a:spAutoFit/>
          </a:bodyPr>
          <a:lstStyle/>
          <a:p>
            <a:r>
              <a:rPr lang="en-US" sz="3200" dirty="0">
                <a:latin typeface="Sinkin Sans 400" pitchFamily="2" charset="77"/>
              </a:rPr>
              <a:t>Coffee Plunger</a:t>
            </a:r>
          </a:p>
        </p:txBody>
      </p:sp>
      <p:sp>
        <p:nvSpPr>
          <p:cNvPr id="10" name="Rectangle 9">
            <a:extLst>
              <a:ext uri="{FF2B5EF4-FFF2-40B4-BE49-F238E27FC236}">
                <a16:creationId xmlns:a16="http://schemas.microsoft.com/office/drawing/2014/main" id="{4D60388B-514F-6842-BF33-CE778041B8A8}"/>
              </a:ext>
            </a:extLst>
          </p:cNvPr>
          <p:cNvSpPr/>
          <p:nvPr/>
        </p:nvSpPr>
        <p:spPr>
          <a:xfrm>
            <a:off x="3891418" y="6131064"/>
            <a:ext cx="4477635" cy="584775"/>
          </a:xfrm>
          <a:prstGeom prst="rect">
            <a:avLst/>
          </a:prstGeom>
          <a:noFill/>
        </p:spPr>
        <p:txBody>
          <a:bodyPr wrap="square" rtlCol="0">
            <a:spAutoFit/>
          </a:bodyPr>
          <a:lstStyle/>
          <a:p>
            <a:r>
              <a:rPr lang="en-US" sz="3200" dirty="0" err="1">
                <a:latin typeface="Sinkin Sans 400" pitchFamily="2" charset="77"/>
              </a:rPr>
              <a:t>Cafetiere</a:t>
            </a:r>
            <a:r>
              <a:rPr lang="en-US" sz="3200" dirty="0">
                <a:latin typeface="Sinkin Sans 400" pitchFamily="2" charset="77"/>
              </a:rPr>
              <a:t> a Piston</a:t>
            </a:r>
          </a:p>
        </p:txBody>
      </p:sp>
      <p:sp>
        <p:nvSpPr>
          <p:cNvPr id="11" name="Rectangle 10">
            <a:extLst>
              <a:ext uri="{FF2B5EF4-FFF2-40B4-BE49-F238E27FC236}">
                <a16:creationId xmlns:a16="http://schemas.microsoft.com/office/drawing/2014/main" id="{026D8F11-69FD-BB45-BA1F-A5B7BF241340}"/>
              </a:ext>
            </a:extLst>
          </p:cNvPr>
          <p:cNvSpPr/>
          <p:nvPr/>
        </p:nvSpPr>
        <p:spPr>
          <a:xfrm>
            <a:off x="615959" y="2974639"/>
            <a:ext cx="3337773" cy="584775"/>
          </a:xfrm>
          <a:prstGeom prst="rect">
            <a:avLst/>
          </a:prstGeom>
          <a:noFill/>
        </p:spPr>
        <p:txBody>
          <a:bodyPr wrap="square" rtlCol="0">
            <a:spAutoFit/>
          </a:bodyPr>
          <a:lstStyle/>
          <a:p>
            <a:r>
              <a:rPr lang="en-US" sz="3200" dirty="0">
                <a:latin typeface="Sinkin Sans 400" pitchFamily="2" charset="77"/>
              </a:rPr>
              <a:t>Coffee Press</a:t>
            </a:r>
          </a:p>
        </p:txBody>
      </p:sp>
      <p:sp>
        <p:nvSpPr>
          <p:cNvPr id="12" name="Rectangle 11">
            <a:extLst>
              <a:ext uri="{FF2B5EF4-FFF2-40B4-BE49-F238E27FC236}">
                <a16:creationId xmlns:a16="http://schemas.microsoft.com/office/drawing/2014/main" id="{B1FEC7C0-B58F-A143-8D39-C51EF184FE9C}"/>
              </a:ext>
            </a:extLst>
          </p:cNvPr>
          <p:cNvSpPr/>
          <p:nvPr/>
        </p:nvSpPr>
        <p:spPr>
          <a:xfrm>
            <a:off x="1173994" y="1875225"/>
            <a:ext cx="3337773" cy="584775"/>
          </a:xfrm>
          <a:prstGeom prst="rect">
            <a:avLst/>
          </a:prstGeom>
          <a:noFill/>
        </p:spPr>
        <p:txBody>
          <a:bodyPr wrap="square" rtlCol="0">
            <a:spAutoFit/>
          </a:bodyPr>
          <a:lstStyle/>
          <a:p>
            <a:r>
              <a:rPr lang="en-US" sz="3200" dirty="0">
                <a:latin typeface="Sinkin Sans 400" pitchFamily="2" charset="77"/>
              </a:rPr>
              <a:t>French Press</a:t>
            </a:r>
          </a:p>
        </p:txBody>
      </p:sp>
      <p:sp>
        <p:nvSpPr>
          <p:cNvPr id="3" name="Rectangle 2">
            <a:extLst>
              <a:ext uri="{FF2B5EF4-FFF2-40B4-BE49-F238E27FC236}">
                <a16:creationId xmlns:a16="http://schemas.microsoft.com/office/drawing/2014/main" id="{C498E354-0061-8348-890E-6A50E35A13E8}"/>
              </a:ext>
            </a:extLst>
          </p:cNvPr>
          <p:cNvSpPr/>
          <p:nvPr/>
        </p:nvSpPr>
        <p:spPr>
          <a:xfrm>
            <a:off x="7764447" y="1875226"/>
            <a:ext cx="3056197" cy="584775"/>
          </a:xfrm>
          <a:prstGeom prst="rect">
            <a:avLst/>
          </a:prstGeom>
          <a:noFill/>
        </p:spPr>
        <p:txBody>
          <a:bodyPr wrap="square" rtlCol="0">
            <a:spAutoFit/>
          </a:bodyPr>
          <a:lstStyle/>
          <a:p>
            <a:r>
              <a:rPr lang="en-US" sz="3200" dirty="0" err="1">
                <a:latin typeface="Sinkin Sans 400" pitchFamily="2" charset="77"/>
              </a:rPr>
              <a:t>Koffiekan</a:t>
            </a:r>
            <a:endParaRPr lang="en-US" sz="3200" dirty="0">
              <a:latin typeface="Sinkin Sans 400" pitchFamily="2" charset="77"/>
            </a:endParaRPr>
          </a:p>
        </p:txBody>
      </p:sp>
      <p:sp>
        <p:nvSpPr>
          <p:cNvPr id="5" name="Rectangle 4">
            <a:extLst>
              <a:ext uri="{FF2B5EF4-FFF2-40B4-BE49-F238E27FC236}">
                <a16:creationId xmlns:a16="http://schemas.microsoft.com/office/drawing/2014/main" id="{12D9B388-184D-664E-B578-51237260AFE4}"/>
              </a:ext>
            </a:extLst>
          </p:cNvPr>
          <p:cNvSpPr/>
          <p:nvPr/>
        </p:nvSpPr>
        <p:spPr>
          <a:xfrm>
            <a:off x="8369053" y="4029674"/>
            <a:ext cx="3423684" cy="584775"/>
          </a:xfrm>
          <a:prstGeom prst="rect">
            <a:avLst/>
          </a:prstGeom>
          <a:noFill/>
        </p:spPr>
        <p:txBody>
          <a:bodyPr wrap="square" rtlCol="0">
            <a:spAutoFit/>
          </a:bodyPr>
          <a:lstStyle/>
          <a:p>
            <a:r>
              <a:rPr lang="en-US" sz="3200" dirty="0" err="1">
                <a:latin typeface="Sinkin Sans 400" pitchFamily="2" charset="77"/>
              </a:rPr>
              <a:t>Caffettiera</a:t>
            </a:r>
            <a:endParaRPr lang="en-US" sz="3200" dirty="0">
              <a:latin typeface="Sinkin Sans 400" pitchFamily="2" charset="77"/>
            </a:endParaRPr>
          </a:p>
        </p:txBody>
      </p:sp>
      <p:sp>
        <p:nvSpPr>
          <p:cNvPr id="6" name="Rectangle 5">
            <a:extLst>
              <a:ext uri="{FF2B5EF4-FFF2-40B4-BE49-F238E27FC236}">
                <a16:creationId xmlns:a16="http://schemas.microsoft.com/office/drawing/2014/main" id="{6F35D384-94A7-E740-A874-741267FB048B}"/>
              </a:ext>
            </a:extLst>
          </p:cNvPr>
          <p:cNvSpPr/>
          <p:nvPr/>
        </p:nvSpPr>
        <p:spPr>
          <a:xfrm>
            <a:off x="7904509" y="5106897"/>
            <a:ext cx="3229699" cy="707886"/>
          </a:xfrm>
          <a:prstGeom prst="rect">
            <a:avLst/>
          </a:prstGeom>
          <a:noFill/>
        </p:spPr>
        <p:txBody>
          <a:bodyPr wrap="square" rtlCol="0">
            <a:spAutoFit/>
          </a:bodyPr>
          <a:lstStyle/>
          <a:p>
            <a:r>
              <a:rPr lang="en-US" sz="4000" dirty="0" err="1">
                <a:latin typeface="Sinkin Sans 400" pitchFamily="2" charset="77"/>
              </a:rPr>
              <a:t>Кофейник</a:t>
            </a:r>
            <a:endParaRPr lang="en-US" sz="4000" dirty="0">
              <a:latin typeface="Sinkin Sans 400" pitchFamily="2" charset="77"/>
            </a:endParaRPr>
          </a:p>
        </p:txBody>
      </p:sp>
      <p:sp>
        <p:nvSpPr>
          <p:cNvPr id="16" name="Rectangle 15">
            <a:extLst>
              <a:ext uri="{FF2B5EF4-FFF2-40B4-BE49-F238E27FC236}">
                <a16:creationId xmlns:a16="http://schemas.microsoft.com/office/drawing/2014/main" id="{ABD5A825-E2E0-EF4E-8A30-EF46177B51E8}"/>
              </a:ext>
            </a:extLst>
          </p:cNvPr>
          <p:cNvSpPr/>
          <p:nvPr/>
        </p:nvSpPr>
        <p:spPr>
          <a:xfrm>
            <a:off x="731971" y="4074053"/>
            <a:ext cx="4110979" cy="584775"/>
          </a:xfrm>
          <a:prstGeom prst="rect">
            <a:avLst/>
          </a:prstGeom>
          <a:noFill/>
        </p:spPr>
        <p:txBody>
          <a:bodyPr wrap="square" rtlCol="0">
            <a:spAutoFit/>
          </a:bodyPr>
          <a:lstStyle/>
          <a:p>
            <a:r>
              <a:rPr lang="en-US" sz="3200" dirty="0">
                <a:latin typeface="Sinkin Sans 400" pitchFamily="2" charset="77"/>
              </a:rPr>
              <a:t>Coffee Maker</a:t>
            </a:r>
          </a:p>
        </p:txBody>
      </p:sp>
      <p:pic>
        <p:nvPicPr>
          <p:cNvPr id="17" name="Picture 16">
            <a:extLst>
              <a:ext uri="{FF2B5EF4-FFF2-40B4-BE49-F238E27FC236}">
                <a16:creationId xmlns:a16="http://schemas.microsoft.com/office/drawing/2014/main" id="{F0FCE9A1-8C31-4348-A309-88FD32DC1DCF}"/>
              </a:ext>
            </a:extLst>
          </p:cNvPr>
          <p:cNvPicPr>
            <a:picLocks noChangeAspect="1"/>
          </p:cNvPicPr>
          <p:nvPr/>
        </p:nvPicPr>
        <p:blipFill>
          <a:blip r:embed="rId2"/>
          <a:stretch>
            <a:fillRect/>
          </a:stretch>
        </p:blipFill>
        <p:spPr>
          <a:xfrm>
            <a:off x="3501703" y="1081606"/>
            <a:ext cx="5161970" cy="5161970"/>
          </a:xfrm>
          <a:prstGeom prst="rect">
            <a:avLst/>
          </a:prstGeom>
        </p:spPr>
      </p:pic>
      <p:sp>
        <p:nvSpPr>
          <p:cNvPr id="15" name="TextBox 14">
            <a:extLst>
              <a:ext uri="{FF2B5EF4-FFF2-40B4-BE49-F238E27FC236}">
                <a16:creationId xmlns:a16="http://schemas.microsoft.com/office/drawing/2014/main" id="{CFD182E7-6404-844D-A310-5B7898FFA4F1}"/>
              </a:ext>
            </a:extLst>
          </p:cNvPr>
          <p:cNvSpPr txBox="1"/>
          <p:nvPr/>
        </p:nvSpPr>
        <p:spPr>
          <a:xfrm>
            <a:off x="0" y="772328"/>
            <a:ext cx="11630327" cy="707886"/>
          </a:xfrm>
          <a:prstGeom prst="rect">
            <a:avLst/>
          </a:prstGeom>
          <a:noFill/>
        </p:spPr>
        <p:txBody>
          <a:bodyPr wrap="square" rtlCol="0">
            <a:spAutoFit/>
          </a:bodyPr>
          <a:lstStyle/>
          <a:p>
            <a:r>
              <a:rPr lang="en-US" sz="4000" dirty="0" err="1">
                <a:latin typeface="Sinkin Sans 400" pitchFamily="2" charset="77"/>
              </a:rPr>
              <a:t>Cafetieres</a:t>
            </a:r>
            <a:r>
              <a:rPr lang="en-US" sz="4000" dirty="0">
                <a:latin typeface="Sinkin Sans 400" pitchFamily="2" charset="77"/>
              </a:rPr>
              <a:t> have different names</a:t>
            </a:r>
          </a:p>
        </p:txBody>
      </p:sp>
    </p:spTree>
    <p:extLst>
      <p:ext uri="{BB962C8B-B14F-4D97-AF65-F5344CB8AC3E}">
        <p14:creationId xmlns:p14="http://schemas.microsoft.com/office/powerpoint/2010/main" val="553312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20430</TotalTime>
  <Words>2068</Words>
  <Application>Microsoft Office PowerPoint</Application>
  <PresentationFormat>Widescreen</PresentationFormat>
  <Paragraphs>276</Paragraphs>
  <Slides>45</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Courier</vt:lpstr>
      <vt:lpstr>Sinkin Sans 400</vt:lpstr>
      <vt:lpstr>Times New Roman</vt:lpstr>
      <vt:lpstr>Volkswagen-DemiBold</vt:lpstr>
      <vt:lpstr>Office Theme</vt:lpstr>
      <vt:lpstr>Home</vt:lpstr>
      <vt:lpstr>Home/ scroll down</vt:lpstr>
      <vt:lpstr>Home / scroll down</vt:lpstr>
      <vt:lpstr>Home / scroll down</vt:lpstr>
      <vt:lpstr>Home / scroll down</vt:lpstr>
      <vt:lpstr>Home / scroll down</vt:lpstr>
      <vt:lpstr>Cafetiere coffee</vt:lpstr>
      <vt:lpstr>Cafetiere coffee/ scroll down</vt:lpstr>
      <vt:lpstr>Cafetiere coffee/ scroll down</vt:lpstr>
      <vt:lpstr>Cafetiere coffee/ scroll down</vt:lpstr>
      <vt:lpstr>Cafetiere coffee/ scroll down</vt:lpstr>
      <vt:lpstr>PowerPoint Presentation</vt:lpstr>
      <vt:lpstr>Cafetiere coffee</vt:lpstr>
      <vt:lpstr>Home / scroll down</vt:lpstr>
      <vt:lpstr>Home / scroll down</vt:lpstr>
      <vt:lpstr>Home / scroll down</vt:lpstr>
      <vt:lpstr>PowerPoint Presentation</vt:lpstr>
      <vt:lpstr>Block free sinks &amp; drains</vt:lpstr>
      <vt:lpstr>Recycle &amp; compost / Scroll down</vt:lpstr>
      <vt:lpstr>Recycle &amp; compost / Scroll down</vt:lpstr>
      <vt:lpstr>Recycle &amp; compost</vt:lpstr>
      <vt:lpstr>Block free sinks &amp; drains /scroll down</vt:lpstr>
      <vt:lpstr>FAQs</vt:lpstr>
      <vt:lpstr>FAQs / Scroll down</vt:lpstr>
      <vt:lpstr>FAQs / Scroll down</vt:lpstr>
      <vt:lpstr>FAQs / Scroll down</vt:lpstr>
      <vt:lpstr>FAQs / Scroll down</vt:lpstr>
      <vt:lpstr>FAQs / Scroll down</vt:lpstr>
      <vt:lpstr>FAQs / Scroll down</vt:lpstr>
      <vt:lpstr>FAQs / Scroll down</vt:lpstr>
      <vt:lpstr>FAQs / Scroll down</vt:lpstr>
      <vt:lpstr>FAQs / Scroll down</vt:lpstr>
      <vt:lpstr>FAQs / Scroll down</vt:lpstr>
      <vt:lpstr>FAQs / Scroll down</vt:lpstr>
      <vt:lpstr>FAQs / Scroll down</vt:lpstr>
      <vt:lpstr>FAQs / Scroll down</vt:lpstr>
      <vt:lpstr>FAQs / Scroll down</vt:lpstr>
      <vt:lpstr>FAQs / Scroll down</vt:lpstr>
      <vt:lpstr>FAQs / Scroll down</vt:lpstr>
      <vt:lpstr>FAQs / Scroll down</vt:lpstr>
      <vt:lpstr>Shop</vt:lpstr>
      <vt:lpstr>Shop / Scroll down</vt:lpstr>
      <vt:lpstr>Shop / Scroll down</vt:lpstr>
      <vt:lpstr>Website content</vt:lpstr>
      <vt:lpstr>Proposed Scoof® colours - SELECTIONS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content</dc:title>
  <dc:creator>Joe Partridge</dc:creator>
  <cp:lastModifiedBy>Jonathan Walters</cp:lastModifiedBy>
  <cp:revision>153</cp:revision>
  <cp:lastPrinted>2018-03-16T16:34:20Z</cp:lastPrinted>
  <dcterms:created xsi:type="dcterms:W3CDTF">2018-03-09T11:14:12Z</dcterms:created>
  <dcterms:modified xsi:type="dcterms:W3CDTF">2018-05-16T18:17:03Z</dcterms:modified>
</cp:coreProperties>
</file>